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7"/>
  </p:notesMasterIdLst>
  <p:sldIdLst>
    <p:sldId id="257" r:id="rId3"/>
    <p:sldId id="284" r:id="rId4"/>
    <p:sldId id="288" r:id="rId5"/>
    <p:sldId id="287" r:id="rId6"/>
    <p:sldId id="286" r:id="rId7"/>
    <p:sldId id="283" r:id="rId8"/>
    <p:sldId id="285" r:id="rId9"/>
    <p:sldId id="260" r:id="rId10"/>
    <p:sldId id="262" r:id="rId11"/>
    <p:sldId id="264" r:id="rId12"/>
    <p:sldId id="289" r:id="rId13"/>
    <p:sldId id="290" r:id="rId14"/>
    <p:sldId id="268" r:id="rId15"/>
    <p:sldId id="269" r:id="rId16"/>
    <p:sldId id="270" r:id="rId17"/>
    <p:sldId id="265" r:id="rId18"/>
    <p:sldId id="291" r:id="rId19"/>
    <p:sldId id="292" r:id="rId20"/>
    <p:sldId id="271" r:id="rId21"/>
    <p:sldId id="272" r:id="rId22"/>
    <p:sldId id="273" r:id="rId23"/>
    <p:sldId id="274" r:id="rId24"/>
    <p:sldId id="275" r:id="rId25"/>
    <p:sldId id="276" r:id="rId26"/>
    <p:sldId id="293" r:id="rId27"/>
    <p:sldId id="277" r:id="rId28"/>
    <p:sldId id="278" r:id="rId29"/>
    <p:sldId id="279" r:id="rId30"/>
    <p:sldId id="280" r:id="rId31"/>
    <p:sldId id="281" r:id="rId32"/>
    <p:sldId id="294" r:id="rId33"/>
    <p:sldId id="295" r:id="rId34"/>
    <p:sldId id="296" r:id="rId35"/>
    <p:sldId id="282"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9Slide07 SVNDessert Menu Scrip" panose="020B0604020202020204" charset="0"/>
      <p:regular r:id="rId4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FF6699"/>
    <a:srgbClr val="F2F5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0" d="100"/>
          <a:sy n="50" d="100"/>
        </p:scale>
        <p:origin x="121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ABAD8-C2B5-4023-88C5-14F5D44F969E}"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56A71-B7D5-403C-8AB9-D9D149BA4D10}" type="slidenum">
              <a:rPr lang="en-US" smtClean="0"/>
              <a:t>‹#›</a:t>
            </a:fld>
            <a:endParaRPr lang="en-US"/>
          </a:p>
        </p:txBody>
      </p:sp>
    </p:spTree>
    <p:extLst>
      <p:ext uri="{BB962C8B-B14F-4D97-AF65-F5344CB8AC3E}">
        <p14:creationId xmlns:p14="http://schemas.microsoft.com/office/powerpoint/2010/main" val="333852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6</a:t>
            </a:fld>
            <a:endParaRPr lang="en-US"/>
          </a:p>
        </p:txBody>
      </p:sp>
    </p:spTree>
    <p:extLst>
      <p:ext uri="{BB962C8B-B14F-4D97-AF65-F5344CB8AC3E}">
        <p14:creationId xmlns:p14="http://schemas.microsoft.com/office/powerpoint/2010/main" val="352104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15</a:t>
            </a:fld>
            <a:endParaRPr lang="en-US"/>
          </a:p>
        </p:txBody>
      </p:sp>
    </p:spTree>
    <p:extLst>
      <p:ext uri="{BB962C8B-B14F-4D97-AF65-F5344CB8AC3E}">
        <p14:creationId xmlns:p14="http://schemas.microsoft.com/office/powerpoint/2010/main" val="1314271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34</a:t>
            </a:fld>
            <a:endParaRPr lang="en-US"/>
          </a:p>
        </p:txBody>
      </p:sp>
    </p:spTree>
    <p:extLst>
      <p:ext uri="{BB962C8B-B14F-4D97-AF65-F5344CB8AC3E}">
        <p14:creationId xmlns:p14="http://schemas.microsoft.com/office/powerpoint/2010/main" val="413660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836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5777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44929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304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011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45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06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41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043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108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xmln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0355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27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999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5028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43324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52064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83752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5887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08972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34901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12/10/2024</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extLst>
      <p:ext uri="{BB962C8B-B14F-4D97-AF65-F5344CB8AC3E}">
        <p14:creationId xmlns:p14="http://schemas.microsoft.com/office/powerpoint/2010/main" val="2413700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0332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sv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kids sitting on a bench&#10;&#10;Description automatically generated">
            <a:extLst>
              <a:ext uri="{FF2B5EF4-FFF2-40B4-BE49-F238E27FC236}">
                <a16:creationId xmlns:a16="http://schemas.microsoft.com/office/drawing/2014/main" id="{2AD87AAF-1FAF-1255-F6A7-7833862C11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768511BF-C4B3-5BB8-841B-A39DBB2270E0}"/>
              </a:ext>
            </a:extLst>
          </p:cNvPr>
          <p:cNvPicPr>
            <a:picLocks noChangeAspect="1"/>
          </p:cNvPicPr>
          <p:nvPr/>
        </p:nvPicPr>
        <p:blipFill>
          <a:blip r:embed="rId3"/>
          <a:stretch>
            <a:fillRect/>
          </a:stretch>
        </p:blipFill>
        <p:spPr>
          <a:xfrm>
            <a:off x="2434134" y="1365663"/>
            <a:ext cx="7654746" cy="1846884"/>
          </a:xfrm>
          <a:prstGeom prst="rect">
            <a:avLst/>
          </a:prstGeom>
        </p:spPr>
      </p:pic>
    </p:spTree>
    <p:extLst>
      <p:ext uri="{BB962C8B-B14F-4D97-AF65-F5344CB8AC3E}">
        <p14:creationId xmlns:p14="http://schemas.microsoft.com/office/powerpoint/2010/main" val="344576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5" name="Group 14">
            <a:extLst>
              <a:ext uri="{FF2B5EF4-FFF2-40B4-BE49-F238E27FC236}">
                <a16:creationId xmlns:a16="http://schemas.microsoft.com/office/drawing/2014/main" id="{C3AC2D45-0C3E-CE3B-6662-6EFF066466DD}"/>
              </a:ext>
            </a:extLst>
          </p:cNvPr>
          <p:cNvGrpSpPr/>
          <p:nvPr/>
        </p:nvGrpSpPr>
        <p:grpSpPr>
          <a:xfrm>
            <a:off x="727983" y="90143"/>
            <a:ext cx="5368017" cy="1261138"/>
            <a:chOff x="727983" y="455902"/>
            <a:chExt cx="5368017" cy="1523771"/>
          </a:xfrm>
        </p:grpSpPr>
        <p:sp>
          <p:nvSpPr>
            <p:cNvPr id="6" name="Freeform 22">
              <a:extLst>
                <a:ext uri="{FF2B5EF4-FFF2-40B4-BE49-F238E27FC236}">
                  <a16:creationId xmlns:a16="http://schemas.microsoft.com/office/drawing/2014/main" id="{CC103F32-C171-C74F-FD9F-3F5664F92F75}"/>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14" name="TextBox 13">
              <a:extLst>
                <a:ext uri="{FF2B5EF4-FFF2-40B4-BE49-F238E27FC236}">
                  <a16:creationId xmlns:a16="http://schemas.microsoft.com/office/drawing/2014/main" id="{9DB27507-8541-971E-E4C0-9E9C3EED06CC}"/>
                </a:ext>
              </a:extLst>
            </p:cNvPr>
            <p:cNvSpPr txBox="1"/>
            <p:nvPr/>
          </p:nvSpPr>
          <p:spPr>
            <a:xfrm>
              <a:off x="1036720" y="850393"/>
              <a:ext cx="4947520" cy="954107"/>
            </a:xfrm>
            <a:prstGeom prst="rect">
              <a:avLst/>
            </a:prstGeom>
            <a:noFill/>
          </p:spPr>
          <p:txBody>
            <a:bodyPr wrap="square">
              <a:spAutoFit/>
            </a:bodyPr>
            <a:lstStyle/>
            <a:p>
              <a:r>
                <a:rPr lang="vi-VN" sz="2800" b="1" i="1" dirty="0">
                  <a:latin typeface="Calibri" panose="020F0502020204030204" pitchFamily="34" charset="0"/>
                  <a:ea typeface="Calibri" panose="020F0502020204030204" pitchFamily="34" charset="0"/>
                  <a:cs typeface="Calibri" panose="020F0502020204030204" pitchFamily="34" charset="0"/>
                </a:rPr>
                <a:t>Đoạn 1: </a:t>
              </a:r>
              <a:r>
                <a:rPr lang="vi-VN" sz="2800" dirty="0">
                  <a:latin typeface="Calibri" panose="020F0502020204030204" pitchFamily="34" charset="0"/>
                  <a:ea typeface="Calibri" panose="020F0502020204030204" pitchFamily="34" charset="0"/>
                  <a:cs typeface="Calibri" panose="020F0502020204030204" pitchFamily="34" charset="0"/>
                </a:rPr>
                <a:t>Lê-ô-nác-đô đa Vin-xi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để học vẽ</a:t>
              </a:r>
              <a:r>
                <a:rPr lang="vi-VN" sz="2800" dirty="0">
                  <a:latin typeface="Calibri" panose="020F0502020204030204" pitchFamily="34" charset="0"/>
                  <a:ea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4DE7F9EC-5468-CB0D-34BC-6ADD891CEB45}"/>
              </a:ext>
            </a:extLst>
          </p:cNvPr>
          <p:cNvGrpSpPr/>
          <p:nvPr/>
        </p:nvGrpSpPr>
        <p:grpSpPr>
          <a:xfrm>
            <a:off x="577175" y="1397527"/>
            <a:ext cx="5959032" cy="1315193"/>
            <a:chOff x="588398" y="2156869"/>
            <a:chExt cx="5959032" cy="1523771"/>
          </a:xfrm>
        </p:grpSpPr>
        <p:sp>
          <p:nvSpPr>
            <p:cNvPr id="7" name="Freeform 22">
              <a:extLst>
                <a:ext uri="{FF2B5EF4-FFF2-40B4-BE49-F238E27FC236}">
                  <a16:creationId xmlns:a16="http://schemas.microsoft.com/office/drawing/2014/main" id="{157C8A00-6027-1C81-3D5E-432EAF0FB054}"/>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67DA47AE-BF3E-5CD3-1B52-A3F05EA58D7C}"/>
                </a:ext>
              </a:extLst>
            </p:cNvPr>
            <p:cNvSpPr txBox="1"/>
            <p:nvPr/>
          </p:nvSpPr>
          <p:spPr>
            <a:xfrm>
              <a:off x="1036720" y="2531821"/>
              <a:ext cx="4742288"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2: </a:t>
              </a:r>
              <a:r>
                <a:rPr lang="vi-VN" sz="2800" dirty="0">
                  <a:latin typeface="Calibri" panose="020F0502020204030204" pitchFamily="34" charset="0"/>
                  <a:ea typeface="Calibri" panose="020F0502020204030204" pitchFamily="34" charset="0"/>
                  <a:cs typeface="Calibri" panose="020F0502020204030204" pitchFamily="34" charset="0"/>
                </a:rPr>
                <a:t>Buổi học đầu tiên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 </a:t>
              </a:r>
              <a:r>
                <a:rPr lang="vi-VN" sz="2800" i="1" dirty="0">
                  <a:latin typeface="Calibri" panose="020F0502020204030204" pitchFamily="34" charset="0"/>
                  <a:ea typeface="Calibri" panose="020F0502020204030204" pitchFamily="34" charset="0"/>
                  <a:cs typeface="Calibri" panose="020F0502020204030204" pitchFamily="34" charset="0"/>
                </a:rPr>
                <a:t>năng lực của mình.</a:t>
              </a:r>
            </a:p>
          </p:txBody>
        </p:sp>
      </p:grpSp>
      <p:grpSp>
        <p:nvGrpSpPr>
          <p:cNvPr id="20" name="Group 19">
            <a:extLst>
              <a:ext uri="{FF2B5EF4-FFF2-40B4-BE49-F238E27FC236}">
                <a16:creationId xmlns:a16="http://schemas.microsoft.com/office/drawing/2014/main" id="{3A5FC847-9496-E102-DDAC-019A416B9D6A}"/>
              </a:ext>
            </a:extLst>
          </p:cNvPr>
          <p:cNvGrpSpPr/>
          <p:nvPr/>
        </p:nvGrpSpPr>
        <p:grpSpPr>
          <a:xfrm>
            <a:off x="292694" y="2806513"/>
            <a:ext cx="6859945" cy="973007"/>
            <a:chOff x="577175" y="3497392"/>
            <a:chExt cx="5959032" cy="1523771"/>
          </a:xfrm>
        </p:grpSpPr>
        <p:sp>
          <p:nvSpPr>
            <p:cNvPr id="11" name="Freeform 22">
              <a:extLst>
                <a:ext uri="{FF2B5EF4-FFF2-40B4-BE49-F238E27FC236}">
                  <a16:creationId xmlns:a16="http://schemas.microsoft.com/office/drawing/2014/main" id="{D7F8CB18-64AC-0371-5E5F-D0C7538FA12A}"/>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F92679B9-8426-89E7-2498-68FA082F5005}"/>
                </a:ext>
              </a:extLst>
            </p:cNvPr>
            <p:cNvSpPr txBox="1"/>
            <p:nvPr/>
          </p:nvSpPr>
          <p:spPr>
            <a:xfrm>
              <a:off x="995064" y="3956320"/>
              <a:ext cx="5100936" cy="954107"/>
            </a:xfrm>
            <a:prstGeom prst="rect">
              <a:avLst/>
            </a:prstGeom>
            <a:noFill/>
          </p:spPr>
          <p:txBody>
            <a:bodyPr wrap="square">
              <a:spAutoFit/>
            </a:bodyPr>
            <a:lstStyle/>
            <a:p>
              <a:r>
                <a:rPr lang="vi-VN" sz="2800" dirty="0">
                  <a:latin typeface="Calibri" panose="020F0502020204030204" pitchFamily="34" charset="0"/>
                  <a:ea typeface="Calibri" panose="020F0502020204030204" pitchFamily="34" charset="0"/>
                  <a:cs typeface="Calibri" panose="020F0502020204030204" pitchFamily="34" charset="0"/>
                </a:rPr>
                <a:t>Đoạn 3: Một hôm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sự khổ luyện.”.</a:t>
              </a:r>
            </a:p>
          </p:txBody>
        </p:sp>
      </p:grpSp>
      <p:grpSp>
        <p:nvGrpSpPr>
          <p:cNvPr id="23" name="Group 22">
            <a:extLst>
              <a:ext uri="{FF2B5EF4-FFF2-40B4-BE49-F238E27FC236}">
                <a16:creationId xmlns:a16="http://schemas.microsoft.com/office/drawing/2014/main" id="{A390AE4B-DCD7-1A52-5141-A17998D5294D}"/>
              </a:ext>
            </a:extLst>
          </p:cNvPr>
          <p:cNvGrpSpPr/>
          <p:nvPr/>
        </p:nvGrpSpPr>
        <p:grpSpPr>
          <a:xfrm>
            <a:off x="709255" y="3819144"/>
            <a:ext cx="6171098" cy="1352296"/>
            <a:chOff x="577175" y="5129784"/>
            <a:chExt cx="6171098" cy="1544038"/>
          </a:xfrm>
        </p:grpSpPr>
        <p:sp>
          <p:nvSpPr>
            <p:cNvPr id="8" name="Freeform 22">
              <a:extLst>
                <a:ext uri="{FF2B5EF4-FFF2-40B4-BE49-F238E27FC236}">
                  <a16:creationId xmlns:a16="http://schemas.microsoft.com/office/drawing/2014/main" id="{75504982-6F81-E226-CEAD-20E4EC3FBB86}"/>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22" name="TextBox 21">
              <a:extLst>
                <a:ext uri="{FF2B5EF4-FFF2-40B4-BE49-F238E27FC236}">
                  <a16:creationId xmlns:a16="http://schemas.microsoft.com/office/drawing/2014/main" id="{B55171BB-1BC5-EF85-548F-7C73295A473B}"/>
                </a:ext>
              </a:extLst>
            </p:cNvPr>
            <p:cNvSpPr txBox="1"/>
            <p:nvPr/>
          </p:nvSpPr>
          <p:spPr>
            <a:xfrm>
              <a:off x="1025497" y="5583012"/>
              <a:ext cx="5598823"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4: </a:t>
              </a:r>
              <a:r>
                <a:rPr lang="vi-VN" sz="2800" dirty="0">
                  <a:latin typeface="Calibri" panose="020F0502020204030204" pitchFamily="34" charset="0"/>
                  <a:ea typeface="Calibri" panose="020F0502020204030204" pitchFamily="34" charset="0"/>
                  <a:cs typeface="Calibri" panose="020F0502020204030204" pitchFamily="34" charset="0"/>
                </a:rPr>
                <a:t>Ngừng một lát,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khổ công của thầy.</a:t>
              </a:r>
            </a:p>
          </p:txBody>
        </p:sp>
      </p:grpSp>
      <p:pic>
        <p:nvPicPr>
          <p:cNvPr id="9" name="Picture 8">
            <a:extLst>
              <a:ext uri="{FF2B5EF4-FFF2-40B4-BE49-F238E27FC236}">
                <a16:creationId xmlns:a16="http://schemas.microsoft.com/office/drawing/2014/main" id="{28015C7C-A22A-0148-75A9-777492BB79C2}"/>
              </a:ext>
            </a:extLst>
          </p:cNvPr>
          <p:cNvPicPr>
            <a:picLocks noChangeAspect="1"/>
          </p:cNvPicPr>
          <p:nvPr/>
        </p:nvPicPr>
        <p:blipFill>
          <a:blip r:embed="rId4"/>
          <a:stretch>
            <a:fillRect/>
          </a:stretch>
        </p:blipFill>
        <p:spPr>
          <a:xfrm>
            <a:off x="7035632" y="359538"/>
            <a:ext cx="3871296" cy="2908044"/>
          </a:xfrm>
          <a:prstGeom prst="rect">
            <a:avLst/>
          </a:prstGeom>
        </p:spPr>
      </p:pic>
      <p:grpSp>
        <p:nvGrpSpPr>
          <p:cNvPr id="12" name="Group 11">
            <a:extLst>
              <a:ext uri="{FF2B5EF4-FFF2-40B4-BE49-F238E27FC236}">
                <a16:creationId xmlns:a16="http://schemas.microsoft.com/office/drawing/2014/main" id="{00D9C476-3312-84D7-1C2D-FBDFE1819D0E}"/>
              </a:ext>
            </a:extLst>
          </p:cNvPr>
          <p:cNvGrpSpPr/>
          <p:nvPr/>
        </p:nvGrpSpPr>
        <p:grpSpPr>
          <a:xfrm>
            <a:off x="699095" y="5150104"/>
            <a:ext cx="6171098" cy="1352296"/>
            <a:chOff x="577175" y="5129784"/>
            <a:chExt cx="6171098" cy="1544038"/>
          </a:xfrm>
        </p:grpSpPr>
        <p:sp>
          <p:nvSpPr>
            <p:cNvPr id="13" name="Freeform 22">
              <a:extLst>
                <a:ext uri="{FF2B5EF4-FFF2-40B4-BE49-F238E27FC236}">
                  <a16:creationId xmlns:a16="http://schemas.microsoft.com/office/drawing/2014/main" id="{E40422FE-D8EB-D2DE-4395-6F72A3C73AE2}"/>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18" name="TextBox 17">
              <a:extLst>
                <a:ext uri="{FF2B5EF4-FFF2-40B4-BE49-F238E27FC236}">
                  <a16:creationId xmlns:a16="http://schemas.microsoft.com/office/drawing/2014/main" id="{2954966A-F9A6-3E5A-A607-4C00ED8182D1}"/>
                </a:ext>
              </a:extLst>
            </p:cNvPr>
            <p:cNvSpPr txBox="1"/>
            <p:nvPr/>
          </p:nvSpPr>
          <p:spPr>
            <a:xfrm>
              <a:off x="1045817" y="5745420"/>
              <a:ext cx="5598823" cy="5974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a:t>
              </a:r>
              <a:r>
                <a:rPr lang="en-US" sz="2800" b="1" dirty="0">
                  <a:latin typeface="Calibri" panose="020F0502020204030204" pitchFamily="34" charset="0"/>
                  <a:ea typeface="Calibri" panose="020F0502020204030204" pitchFamily="34" charset="0"/>
                  <a:cs typeface="Calibri" panose="020F0502020204030204" pitchFamily="34" charset="0"/>
                </a:rPr>
                <a:t>5</a:t>
              </a:r>
              <a:r>
                <a:rPr lang="vi-VN"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Đoạn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còn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lại</a:t>
              </a:r>
              <a:endParaRPr lang="vi-VN" sz="2800" i="1"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4135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E11B9B-AA3C-2448-8A18-3E8485EEF63E}"/>
              </a:ext>
            </a:extLst>
          </p:cNvPr>
          <p:cNvSpPr/>
          <p:nvPr/>
        </p:nvSpPr>
        <p:spPr>
          <a:xfrm>
            <a:off x="1014984" y="1170432"/>
            <a:ext cx="5944616"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accent1"/>
                </a:solidFill>
                <a:latin typeface="Cambria" panose="02040503050406030204" pitchFamily="18" charset="0"/>
                <a:ea typeface="Cambria" panose="02040503050406030204" pitchFamily="18" charset="0"/>
              </a:rPr>
              <a:t>Lê-ô-nác-đô đa Vin-xi</a:t>
            </a:r>
            <a:endParaRPr lang="vi-VN" sz="44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45AD7AEC-B1C5-F69C-DE93-2C30DCEE6E63}"/>
              </a:ext>
            </a:extLst>
          </p:cNvPr>
          <p:cNvSpPr/>
          <p:nvPr/>
        </p:nvSpPr>
        <p:spPr>
          <a:xfrm>
            <a:off x="1014984" y="2513838"/>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accent1"/>
                </a:solidFill>
                <a:latin typeface="Cambria" panose="02040503050406030204" pitchFamily="18" charset="0"/>
                <a:ea typeface="Cambria" panose="02040503050406030204" pitchFamily="18" charset="0"/>
              </a:rPr>
              <a:t>năng</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lực</a:t>
            </a:r>
            <a:endParaRPr lang="vi-VN" sz="5400" b="1" dirty="0">
              <a:solidFill>
                <a:schemeClr val="accent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F145F5B7-87CC-D9AA-2E48-69DDE3A361F4}"/>
              </a:ext>
            </a:extLst>
          </p:cNvPr>
          <p:cNvSpPr/>
          <p:nvPr/>
        </p:nvSpPr>
        <p:spPr>
          <a:xfrm>
            <a:off x="1014984" y="4045540"/>
            <a:ext cx="4959096"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accent1"/>
                </a:solidFill>
                <a:latin typeface="Cambria" panose="02040503050406030204" pitchFamily="18" charset="0"/>
                <a:ea typeface="Cambria" panose="02040503050406030204" pitchFamily="18" charset="0"/>
              </a:rPr>
              <a:t>sự</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khổ</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công</a:t>
            </a:r>
            <a:endParaRPr lang="vi-VN" sz="5400" b="1" dirty="0">
              <a:solidFill>
                <a:schemeClr val="accent1"/>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19A1FD9-E2A2-A4C0-C4F1-E6F85DEFF7A1}"/>
              </a:ext>
            </a:extLst>
          </p:cNvPr>
          <p:cNvPicPr>
            <a:picLocks noChangeAspect="1"/>
          </p:cNvPicPr>
          <p:nvPr/>
        </p:nvPicPr>
        <p:blipFill>
          <a:blip r:embed="rId2"/>
          <a:stretch>
            <a:fillRect/>
          </a:stretch>
        </p:blipFill>
        <p:spPr>
          <a:xfrm>
            <a:off x="7205040" y="77945"/>
            <a:ext cx="4986960" cy="6620830"/>
          </a:xfrm>
          <a:prstGeom prst="rect">
            <a:avLst/>
          </a:prstGeom>
        </p:spPr>
      </p:pic>
    </p:spTree>
    <p:extLst>
      <p:ext uri="{BB962C8B-B14F-4D97-AF65-F5344CB8AC3E}">
        <p14:creationId xmlns:p14="http://schemas.microsoft.com/office/powerpoint/2010/main" val="371634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229E130-AACE-81FB-FFA0-E8CEDCB086E4}"/>
              </a:ext>
            </a:extLst>
          </p:cNvPr>
          <p:cNvGrpSpPr/>
          <p:nvPr/>
        </p:nvGrpSpPr>
        <p:grpSpPr>
          <a:xfrm>
            <a:off x="676692" y="1927352"/>
            <a:ext cx="6099048" cy="3020568"/>
            <a:chOff x="430820" y="941832"/>
            <a:chExt cx="6099048" cy="4974336"/>
          </a:xfrm>
        </p:grpSpPr>
        <p:grpSp>
          <p:nvGrpSpPr>
            <p:cNvPr id="9" name="Group 8">
              <a:extLst>
                <a:ext uri="{FF2B5EF4-FFF2-40B4-BE49-F238E27FC236}">
                  <a16:creationId xmlns:a16="http://schemas.microsoft.com/office/drawing/2014/main" id="{2DB8994F-FAF0-E0E8-10A6-E0831FB21431}"/>
                </a:ext>
              </a:extLst>
            </p:cNvPr>
            <p:cNvGrpSpPr/>
            <p:nvPr/>
          </p:nvGrpSpPr>
          <p:grpSpPr>
            <a:xfrm>
              <a:off x="430820" y="941832"/>
              <a:ext cx="6019701" cy="4974336"/>
              <a:chOff x="1182623" y="1618488"/>
              <a:chExt cx="5157217" cy="4169664"/>
            </a:xfrm>
          </p:grpSpPr>
          <p:sp>
            <p:nvSpPr>
              <p:cNvPr id="11" name="Rectangle: Diagonal Corners Rounded 10">
                <a:extLst>
                  <a:ext uri="{FF2B5EF4-FFF2-40B4-BE49-F238E27FC236}">
                    <a16:creationId xmlns:a16="http://schemas.microsoft.com/office/drawing/2014/main" id="{02A2D7A0-9377-7515-A405-6D3B84A80FF3}"/>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Diagonal Corners Rounded 11">
                <a:extLst>
                  <a:ext uri="{FF2B5EF4-FFF2-40B4-BE49-F238E27FC236}">
                    <a16:creationId xmlns:a16="http://schemas.microsoft.com/office/drawing/2014/main" id="{13AD03FE-1C28-D905-14E2-387CE752070A}"/>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TextBox 9">
              <a:extLst>
                <a:ext uri="{FF2B5EF4-FFF2-40B4-BE49-F238E27FC236}">
                  <a16:creationId xmlns:a16="http://schemas.microsoft.com/office/drawing/2014/main" id="{26614F6C-A09C-D70A-D976-5875262C7B44}"/>
                </a:ext>
              </a:extLst>
            </p:cNvPr>
            <p:cNvSpPr txBox="1"/>
            <p:nvPr/>
          </p:nvSpPr>
          <p:spPr>
            <a:xfrm>
              <a:off x="430820" y="1755080"/>
              <a:ext cx="6099048" cy="3213765"/>
            </a:xfrm>
            <a:prstGeom prst="rect">
              <a:avLst/>
            </a:prstGeom>
            <a:noFill/>
          </p:spPr>
          <p:txBody>
            <a:bodyPr wrap="square">
              <a:spAutoFit/>
            </a:bodyPr>
            <a:lstStyle/>
            <a:p>
              <a:pPr algn="ctr">
                <a:lnSpc>
                  <a:spcPct val="150000"/>
                </a:lnSpc>
              </a:pPr>
              <a:r>
                <a:rPr lang="vi-VN" sz="2800" dirty="0"/>
                <a:t>Nghe những lời nói đó, / L</a:t>
              </a:r>
              <a:r>
                <a:rPr lang="en-US" sz="2800" dirty="0"/>
                <a:t>ê</a:t>
              </a:r>
              <a:r>
                <a:rPr lang="vi-VN" sz="2800" dirty="0"/>
                <a:t>-ô-nác-đô bỗng hiểu ra mọi điều / và cảm nhận được sự khổ công của thầy.//</a:t>
              </a:r>
            </a:p>
          </p:txBody>
        </p:sp>
      </p:grpSp>
      <p:pic>
        <p:nvPicPr>
          <p:cNvPr id="13" name="Picture 12">
            <a:extLst>
              <a:ext uri="{FF2B5EF4-FFF2-40B4-BE49-F238E27FC236}">
                <a16:creationId xmlns:a16="http://schemas.microsoft.com/office/drawing/2014/main" id="{83429BB4-8CAF-C1A2-7454-CC94AD7B8D46}"/>
              </a:ext>
            </a:extLst>
          </p:cNvPr>
          <p:cNvPicPr>
            <a:picLocks noChangeAspect="1"/>
          </p:cNvPicPr>
          <p:nvPr/>
        </p:nvPicPr>
        <p:blipFill>
          <a:blip r:embed="rId2"/>
          <a:stretch>
            <a:fillRect/>
          </a:stretch>
        </p:blipFill>
        <p:spPr>
          <a:xfrm>
            <a:off x="7026440" y="237170"/>
            <a:ext cx="4986960" cy="6620830"/>
          </a:xfrm>
          <a:prstGeom prst="rect">
            <a:avLst/>
          </a:prstGeom>
        </p:spPr>
      </p:pic>
    </p:spTree>
    <p:extLst>
      <p:ext uri="{BB962C8B-B14F-4D97-AF65-F5344CB8AC3E}">
        <p14:creationId xmlns:p14="http://schemas.microsoft.com/office/powerpoint/2010/main" val="100699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5"/>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978A644B-E103-EDE6-3922-96FC2CBB5CC5}"/>
              </a:ext>
            </a:extLst>
          </p:cNvPr>
          <p:cNvPicPr>
            <a:picLocks noChangeAspect="1"/>
          </p:cNvPicPr>
          <p:nvPr/>
        </p:nvPicPr>
        <p:blipFill>
          <a:blip r:embed="rId6"/>
          <a:stretch>
            <a:fillRect/>
          </a:stretch>
        </p:blipFill>
        <p:spPr>
          <a:xfrm>
            <a:off x="7178853" y="913227"/>
            <a:ext cx="4682134" cy="3609145"/>
          </a:xfrm>
          <a:prstGeom prst="rect">
            <a:avLst/>
          </a:prstGeom>
        </p:spPr>
      </p:pic>
    </p:spTree>
    <p:extLst>
      <p:ext uri="{BB962C8B-B14F-4D97-AF65-F5344CB8AC3E}">
        <p14:creationId xmlns:p14="http://schemas.microsoft.com/office/powerpoint/2010/main" val="112462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7"/>
          <a:stretch>
            <a:fillRect/>
          </a:stretch>
        </p:blipFill>
        <p:spPr>
          <a:xfrm>
            <a:off x="406847" y="3045789"/>
            <a:ext cx="6888802" cy="2222742"/>
          </a:xfrm>
          <a:prstGeom prst="rect">
            <a:avLst/>
          </a:prstGeom>
        </p:spPr>
      </p:pic>
      <p:pic>
        <p:nvPicPr>
          <p:cNvPr id="6" name="Picture 5">
            <a:extLst>
              <a:ext uri="{FF2B5EF4-FFF2-40B4-BE49-F238E27FC236}">
                <a16:creationId xmlns:a16="http://schemas.microsoft.com/office/drawing/2014/main" id="{0E3D2CCC-BCBB-DA85-FAFE-7F1D51EE6BCA}"/>
              </a:ext>
            </a:extLst>
          </p:cNvPr>
          <p:cNvPicPr>
            <a:picLocks noChangeAspect="1"/>
          </p:cNvPicPr>
          <p:nvPr/>
        </p:nvPicPr>
        <p:blipFill>
          <a:blip r:embed="rId8"/>
          <a:stretch>
            <a:fillRect/>
          </a:stretch>
        </p:blipFill>
        <p:spPr>
          <a:xfrm>
            <a:off x="7087413" y="710027"/>
            <a:ext cx="4682134" cy="3609145"/>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EB3EC12-F1FD-DBC2-F160-AEED5432A001}"/>
              </a:ext>
            </a:extLst>
          </p:cNvPr>
          <p:cNvPicPr>
            <a:picLocks noChangeAspect="1"/>
          </p:cNvPicPr>
          <p:nvPr/>
        </p:nvPicPr>
        <p:blipFill>
          <a:blip r:embed="rId4"/>
          <a:stretch>
            <a:fillRect/>
          </a:stretch>
        </p:blipFill>
        <p:spPr>
          <a:xfrm>
            <a:off x="5444531" y="2814207"/>
            <a:ext cx="4919898" cy="2591025"/>
          </a:xfrm>
          <a:prstGeom prst="rect">
            <a:avLst/>
          </a:prstGeom>
        </p:spPr>
      </p:pic>
    </p:spTree>
    <p:extLst>
      <p:ext uri="{BB962C8B-B14F-4D97-AF65-F5344CB8AC3E}">
        <p14:creationId xmlns:p14="http://schemas.microsoft.com/office/powerpoint/2010/main" val="315688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62489" y="4270983"/>
              <a:ext cx="6094476" cy="1446550"/>
            </a:xfrm>
            <a:prstGeom prst="rect">
              <a:avLst/>
            </a:prstGeom>
            <a:noFill/>
          </p:spPr>
          <p:txBody>
            <a:bodyPr wrap="square">
              <a:spAutoFit/>
            </a:bodyPr>
            <a:lstStyle/>
            <a:p>
              <a:pPr algn="ctr"/>
              <a:r>
                <a:rPr lang="vi-VN" sz="4400" b="1" i="1" dirty="0"/>
                <a:t>Danh họa:</a:t>
              </a:r>
              <a:endParaRPr lang="en-US" sz="4400" b="1" i="1" dirty="0"/>
            </a:p>
            <a:p>
              <a:pPr algn="ctr"/>
              <a:r>
                <a:rPr lang="vi-VN" sz="4400" i="1" dirty="0"/>
                <a:t>họa sĩ nổi tiếng</a:t>
              </a:r>
              <a:endParaRPr lang="vi-VN" sz="4400" dirty="0"/>
            </a:p>
          </p:txBody>
        </p:sp>
      </p:grpSp>
      <p:pic>
        <p:nvPicPr>
          <p:cNvPr id="6" name="Picture 5">
            <a:extLst>
              <a:ext uri="{FF2B5EF4-FFF2-40B4-BE49-F238E27FC236}">
                <a16:creationId xmlns:a16="http://schemas.microsoft.com/office/drawing/2014/main" id="{0CECBBF0-CDAF-3BFE-469A-5EDCF483F3CE}"/>
              </a:ext>
            </a:extLst>
          </p:cNvPr>
          <p:cNvPicPr>
            <a:picLocks noChangeAspect="1"/>
          </p:cNvPicPr>
          <p:nvPr/>
        </p:nvPicPr>
        <p:blipFill>
          <a:blip r:embed="rId4"/>
          <a:stretch>
            <a:fillRect/>
          </a:stretch>
        </p:blipFill>
        <p:spPr>
          <a:xfrm>
            <a:off x="6031772" y="390018"/>
            <a:ext cx="5066215" cy="2908044"/>
          </a:xfrm>
          <a:prstGeom prst="rect">
            <a:avLst/>
          </a:prstGeom>
        </p:spPr>
      </p:pic>
    </p:spTree>
    <p:extLst>
      <p:ext uri="{BB962C8B-B14F-4D97-AF65-F5344CB8AC3E}">
        <p14:creationId xmlns:p14="http://schemas.microsoft.com/office/powerpoint/2010/main" val="4212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52329" y="3468343"/>
              <a:ext cx="609447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Khổ luyện: </a:t>
              </a:r>
              <a:r>
                <a:rPr kumimoji="0" lang="vi-VN"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dày công luyện tập một cách vất vả với quyết tâm cao để đạt được một mục tiêu nào đó</a:t>
              </a:r>
              <a:r>
                <a:rPr kumimoji="0" lang="en-US"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vi-VN"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0CECBBF0-CDAF-3BFE-469A-5EDCF483F3CE}"/>
              </a:ext>
            </a:extLst>
          </p:cNvPr>
          <p:cNvPicPr>
            <a:picLocks noChangeAspect="1"/>
          </p:cNvPicPr>
          <p:nvPr/>
        </p:nvPicPr>
        <p:blipFill>
          <a:blip r:embed="rId4"/>
          <a:stretch>
            <a:fillRect/>
          </a:stretch>
        </p:blipFill>
        <p:spPr>
          <a:xfrm>
            <a:off x="6031772" y="390018"/>
            <a:ext cx="5066215" cy="2908044"/>
          </a:xfrm>
          <a:prstGeom prst="rect">
            <a:avLst/>
          </a:prstGeom>
        </p:spPr>
      </p:pic>
    </p:spTree>
    <p:extLst>
      <p:ext uri="{BB962C8B-B14F-4D97-AF65-F5344CB8AC3E}">
        <p14:creationId xmlns:p14="http://schemas.microsoft.com/office/powerpoint/2010/main" val="386934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52329" y="3468343"/>
              <a:ext cx="6094476"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Khổ công: </a:t>
              </a:r>
              <a:r>
                <a:rPr kumimoji="0" lang="vi-VN" sz="54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Bỏ nhiều công sức vào việc khó nhọc</a:t>
              </a:r>
              <a:r>
                <a:rPr kumimoji="0" lang="en-US" sz="54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0CECBBF0-CDAF-3BFE-469A-5EDCF483F3CE}"/>
              </a:ext>
            </a:extLst>
          </p:cNvPr>
          <p:cNvPicPr>
            <a:picLocks noChangeAspect="1"/>
          </p:cNvPicPr>
          <p:nvPr/>
        </p:nvPicPr>
        <p:blipFill>
          <a:blip r:embed="rId4"/>
          <a:stretch>
            <a:fillRect/>
          </a:stretch>
        </p:blipFill>
        <p:spPr>
          <a:xfrm>
            <a:off x="6031772" y="390018"/>
            <a:ext cx="5066215" cy="2908044"/>
          </a:xfrm>
          <a:prstGeom prst="rect">
            <a:avLst/>
          </a:prstGeom>
        </p:spPr>
      </p:pic>
    </p:spTree>
    <p:extLst>
      <p:ext uri="{BB962C8B-B14F-4D97-AF65-F5344CB8AC3E}">
        <p14:creationId xmlns:p14="http://schemas.microsoft.com/office/powerpoint/2010/main" val="298651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C049A2-A896-AA96-65C6-DD949E6921FB}"/>
              </a:ext>
            </a:extLst>
          </p:cNvPr>
          <p:cNvPicPr>
            <a:picLocks noChangeAspect="1"/>
          </p:cNvPicPr>
          <p:nvPr/>
        </p:nvPicPr>
        <p:blipFill>
          <a:blip r:embed="rId2"/>
          <a:stretch>
            <a:fillRect/>
          </a:stretch>
        </p:blipFill>
        <p:spPr>
          <a:xfrm>
            <a:off x="2776855" y="2858677"/>
            <a:ext cx="5541744" cy="3999323"/>
          </a:xfrm>
          <a:prstGeom prst="rect">
            <a:avLst/>
          </a:prstGeom>
        </p:spPr>
      </p:pic>
      <p:pic>
        <p:nvPicPr>
          <p:cNvPr id="2" name="Picture 1">
            <a:extLst>
              <a:ext uri="{FF2B5EF4-FFF2-40B4-BE49-F238E27FC236}">
                <a16:creationId xmlns:a16="http://schemas.microsoft.com/office/drawing/2014/main" id="{0D8969D5-6BC9-CC0C-63CD-4FBE63D490A2}"/>
              </a:ext>
            </a:extLst>
          </p:cNvPr>
          <p:cNvPicPr>
            <a:picLocks noChangeAspect="1"/>
          </p:cNvPicPr>
          <p:nvPr/>
        </p:nvPicPr>
        <p:blipFill>
          <a:blip r:embed="rId3"/>
          <a:stretch>
            <a:fillRect/>
          </a:stretch>
        </p:blipFill>
        <p:spPr>
          <a:xfrm>
            <a:off x="6678982" y="556607"/>
            <a:ext cx="4645555" cy="3712786"/>
          </a:xfrm>
          <a:prstGeom prst="rect">
            <a:avLst/>
          </a:prstGeom>
        </p:spPr>
      </p:pic>
    </p:spTree>
    <p:extLst>
      <p:ext uri="{BB962C8B-B14F-4D97-AF65-F5344CB8AC3E}">
        <p14:creationId xmlns:p14="http://schemas.microsoft.com/office/powerpoint/2010/main" val="16311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Mona Lisa – Wikipedia tiếng Việt">
            <a:extLst>
              <a:ext uri="{FF2B5EF4-FFF2-40B4-BE49-F238E27FC236}">
                <a16:creationId xmlns:a16="http://schemas.microsoft.com/office/drawing/2014/main" id="{D4C475DC-2088-1B8E-B5AB-A9FBE744C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581044"/>
            <a:ext cx="4206240" cy="58502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1A7E5A3-50E0-F3BF-617B-F2CD18706F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0940" y="808037"/>
            <a:ext cx="4778706" cy="5481003"/>
          </a:xfrm>
          <a:prstGeom prst="rect">
            <a:avLst/>
          </a:prstGeom>
          <a:noFill/>
          <a:ln>
            <a:noFill/>
          </a:ln>
        </p:spPr>
      </p:pic>
    </p:spTree>
    <p:extLst>
      <p:ext uri="{BB962C8B-B14F-4D97-AF65-F5344CB8AC3E}">
        <p14:creationId xmlns:p14="http://schemas.microsoft.com/office/powerpoint/2010/main" val="51477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66861" y="277295"/>
            <a:ext cx="10555954" cy="1288599"/>
            <a:chOff x="499142" y="1369285"/>
            <a:chExt cx="10555954" cy="128859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6699"/>
                  </a:solidFill>
                  <a:latin typeface="Cambria" panose="02040503050406030204" pitchFamily="18" charset="0"/>
                  <a:ea typeface="Cambria" panose="02040503050406030204" pitchFamily="18" charset="0"/>
                </a:rPr>
                <a:t>N</a:t>
              </a:r>
              <a:r>
                <a:rPr lang="vi-VN" sz="3200" b="1" i="1" dirty="0">
                  <a:solidFill>
                    <a:srgbClr val="FF6699"/>
                  </a:solidFill>
                  <a:latin typeface="Cambria" panose="02040503050406030204" pitchFamily="18" charset="0"/>
                  <a:ea typeface="Cambria" panose="02040503050406030204" pitchFamily="18" charset="0"/>
                </a:rPr>
                <a:t>hững ngày đầu tiên đi học vẽ, vì sao Lê-ô-nác-đô đa Vin-xi cảm thấy chán nản?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grpSp>
        <p:nvGrpSpPr>
          <p:cNvPr id="16" name="Group 15">
            <a:extLst>
              <a:ext uri="{FF2B5EF4-FFF2-40B4-BE49-F238E27FC236}">
                <a16:creationId xmlns:a16="http://schemas.microsoft.com/office/drawing/2014/main" id="{D55F89DF-A1C0-976D-3632-8756ED676A4A}"/>
              </a:ext>
            </a:extLst>
          </p:cNvPr>
          <p:cNvGrpSpPr/>
          <p:nvPr/>
        </p:nvGrpSpPr>
        <p:grpSpPr>
          <a:xfrm>
            <a:off x="349491" y="1513537"/>
            <a:ext cx="10798247" cy="1274123"/>
            <a:chOff x="194088" y="2737865"/>
            <a:chExt cx="10798247" cy="1274123"/>
          </a:xfrm>
        </p:grpSpPr>
        <p:sp>
          <p:nvSpPr>
            <p:cNvPr id="13" name="Rectangle: Rounded Corners 12">
              <a:extLst>
                <a:ext uri="{FF2B5EF4-FFF2-40B4-BE49-F238E27FC236}">
                  <a16:creationId xmlns:a16="http://schemas.microsoft.com/office/drawing/2014/main" id="{EC70831A-7EA4-3AC6-4030-3F67BCABC62C}"/>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latin typeface="Cambria" panose="02040503050406030204" pitchFamily="18" charset="0"/>
                  <a:ea typeface="Cambria" panose="02040503050406030204" pitchFamily="18" charset="0"/>
                </a:rPr>
                <a:t>Vì sao thầy giáo cho rằng việc vẽ trứng là không dễ dàng?</a:t>
              </a:r>
            </a:p>
          </p:txBody>
        </p:sp>
        <p:pic>
          <p:nvPicPr>
            <p:cNvPr id="15" name="Picture 14">
              <a:extLst>
                <a:ext uri="{FF2B5EF4-FFF2-40B4-BE49-F238E27FC236}">
                  <a16:creationId xmlns:a16="http://schemas.microsoft.com/office/drawing/2014/main" id="{58C118DD-C7A1-45FC-FC4F-9869A26C63A6}"/>
                </a:ext>
              </a:extLst>
            </p:cNvPr>
            <p:cNvPicPr>
              <a:picLocks noChangeAspect="1"/>
            </p:cNvPicPr>
            <p:nvPr/>
          </p:nvPicPr>
          <p:blipFill>
            <a:blip r:embed="rId3"/>
            <a:stretch>
              <a:fillRect/>
            </a:stretch>
          </p:blipFill>
          <p:spPr>
            <a:xfrm rot="626717">
              <a:off x="194088" y="2737865"/>
              <a:ext cx="814335" cy="1051849"/>
            </a:xfrm>
            <a:prstGeom prst="rect">
              <a:avLst/>
            </a:prstGeom>
          </p:spPr>
        </p:pic>
      </p:grpSp>
      <p:grpSp>
        <p:nvGrpSpPr>
          <p:cNvPr id="21" name="Group 20">
            <a:extLst>
              <a:ext uri="{FF2B5EF4-FFF2-40B4-BE49-F238E27FC236}">
                <a16:creationId xmlns:a16="http://schemas.microsoft.com/office/drawing/2014/main" id="{076A8215-B7C7-077C-F38A-3F49FA001B6E}"/>
              </a:ext>
            </a:extLst>
          </p:cNvPr>
          <p:cNvGrpSpPr/>
          <p:nvPr/>
        </p:nvGrpSpPr>
        <p:grpSpPr>
          <a:xfrm>
            <a:off x="441695" y="2787660"/>
            <a:ext cx="10696389" cy="1320729"/>
            <a:chOff x="483630" y="4229681"/>
            <a:chExt cx="10696389" cy="1320729"/>
          </a:xfrm>
        </p:grpSpPr>
        <p:sp>
          <p:nvSpPr>
            <p:cNvPr id="18" name="Rectangle: Rounded Corners 17">
              <a:extLst>
                <a:ext uri="{FF2B5EF4-FFF2-40B4-BE49-F238E27FC236}">
                  <a16:creationId xmlns:a16="http://schemas.microsoft.com/office/drawing/2014/main" id="{47B24471-D415-35D0-1D1D-A2E0915307D4}"/>
                </a:ext>
              </a:extLst>
            </p:cNvPr>
            <p:cNvSpPr/>
            <p:nvPr/>
          </p:nvSpPr>
          <p:spPr>
            <a:xfrm>
              <a:off x="1291615" y="4562859"/>
              <a:ext cx="9888404"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9888404"/>
                        <a:gd name="connsiteY0" fmla="*/ 164595 h 987551"/>
                        <a:gd name="connsiteX1" fmla="*/ 164595 w 9888404"/>
                        <a:gd name="connsiteY1" fmla="*/ 0 h 987551"/>
                        <a:gd name="connsiteX2" fmla="*/ 9723809 w 9888404"/>
                        <a:gd name="connsiteY2" fmla="*/ 0 h 987551"/>
                        <a:gd name="connsiteX3" fmla="*/ 9888404 w 9888404"/>
                        <a:gd name="connsiteY3" fmla="*/ 164595 h 987551"/>
                        <a:gd name="connsiteX4" fmla="*/ 9888404 w 9888404"/>
                        <a:gd name="connsiteY4" fmla="*/ 822956 h 987551"/>
                        <a:gd name="connsiteX5" fmla="*/ 9723809 w 9888404"/>
                        <a:gd name="connsiteY5" fmla="*/ 987551 h 987551"/>
                        <a:gd name="connsiteX6" fmla="*/ 164595 w 9888404"/>
                        <a:gd name="connsiteY6" fmla="*/ 987551 h 987551"/>
                        <a:gd name="connsiteX7" fmla="*/ 0 w 9888404"/>
                        <a:gd name="connsiteY7" fmla="*/ 822956 h 987551"/>
                        <a:gd name="connsiteX8" fmla="*/ 0 w 9888404"/>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8404" h="987551" fill="none" extrusionOk="0">
                          <a:moveTo>
                            <a:pt x="0" y="164595"/>
                          </a:moveTo>
                          <a:cubicBezTo>
                            <a:pt x="3155" y="71468"/>
                            <a:pt x="72234" y="-5090"/>
                            <a:pt x="164595" y="0"/>
                          </a:cubicBezTo>
                          <a:cubicBezTo>
                            <a:pt x="2374045" y="-162111"/>
                            <a:pt x="5537423" y="-123621"/>
                            <a:pt x="9723809" y="0"/>
                          </a:cubicBezTo>
                          <a:cubicBezTo>
                            <a:pt x="9818725" y="6900"/>
                            <a:pt x="9879140" y="67956"/>
                            <a:pt x="9888404" y="164595"/>
                          </a:cubicBezTo>
                          <a:cubicBezTo>
                            <a:pt x="9870985" y="428813"/>
                            <a:pt x="9933905" y="581529"/>
                            <a:pt x="9888404" y="822956"/>
                          </a:cubicBezTo>
                          <a:cubicBezTo>
                            <a:pt x="9884653" y="928326"/>
                            <a:pt x="9821027" y="993255"/>
                            <a:pt x="9723809" y="987551"/>
                          </a:cubicBezTo>
                          <a:cubicBezTo>
                            <a:pt x="6076520" y="1146948"/>
                            <a:pt x="2094327" y="880435"/>
                            <a:pt x="164595" y="987551"/>
                          </a:cubicBezTo>
                          <a:cubicBezTo>
                            <a:pt x="74243" y="992748"/>
                            <a:pt x="886" y="912488"/>
                            <a:pt x="0" y="822956"/>
                          </a:cubicBezTo>
                          <a:cubicBezTo>
                            <a:pt x="3288" y="621138"/>
                            <a:pt x="-34340" y="280284"/>
                            <a:pt x="0" y="164595"/>
                          </a:cubicBezTo>
                          <a:close/>
                        </a:path>
                        <a:path w="9888404" h="987551" stroke="0" extrusionOk="0">
                          <a:moveTo>
                            <a:pt x="0" y="164595"/>
                          </a:moveTo>
                          <a:cubicBezTo>
                            <a:pt x="814" y="56152"/>
                            <a:pt x="71386" y="-1554"/>
                            <a:pt x="164595" y="0"/>
                          </a:cubicBezTo>
                          <a:cubicBezTo>
                            <a:pt x="3769521" y="31561"/>
                            <a:pt x="7361903" y="164257"/>
                            <a:pt x="9723809" y="0"/>
                          </a:cubicBezTo>
                          <a:cubicBezTo>
                            <a:pt x="9812188" y="4984"/>
                            <a:pt x="9881243" y="60987"/>
                            <a:pt x="9888404" y="164595"/>
                          </a:cubicBezTo>
                          <a:cubicBezTo>
                            <a:pt x="9908436" y="268042"/>
                            <a:pt x="9939137" y="651497"/>
                            <a:pt x="9888404" y="822956"/>
                          </a:cubicBezTo>
                          <a:cubicBezTo>
                            <a:pt x="9895175" y="912203"/>
                            <a:pt x="9815274" y="992244"/>
                            <a:pt x="9723809" y="987551"/>
                          </a:cubicBezTo>
                          <a:cubicBezTo>
                            <a:pt x="7860890" y="947819"/>
                            <a:pt x="3965242"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3">
                      <a:lumMod val="60000"/>
                      <a:lumOff val="40000"/>
                    </a:schemeClr>
                  </a:solidFill>
                  <a:latin typeface="Cambria" panose="02040503050406030204" pitchFamily="18" charset="0"/>
                  <a:ea typeface="Cambria" panose="02040503050406030204" pitchFamily="18" charset="0"/>
                </a:rPr>
                <a:t>L</a:t>
              </a:r>
              <a:r>
                <a:rPr lang="vi-VN" sz="3200" b="1" i="1" dirty="0">
                  <a:solidFill>
                    <a:schemeClr val="accent3">
                      <a:lumMod val="60000"/>
                      <a:lumOff val="40000"/>
                    </a:schemeClr>
                  </a:solidFill>
                  <a:latin typeface="Cambria" panose="02040503050406030204" pitchFamily="18" charset="0"/>
                  <a:ea typeface="Cambria" panose="02040503050406030204" pitchFamily="18" charset="0"/>
                </a:rPr>
                <a:t>ê-ô-nác-đô hiểu ra điều gì từ câu trả lời của thầy giáo?</a:t>
              </a:r>
            </a:p>
          </p:txBody>
        </p:sp>
        <p:pic>
          <p:nvPicPr>
            <p:cNvPr id="20" name="Picture 19">
              <a:extLst>
                <a:ext uri="{FF2B5EF4-FFF2-40B4-BE49-F238E27FC236}">
                  <a16:creationId xmlns:a16="http://schemas.microsoft.com/office/drawing/2014/main" id="{245E3217-BAE7-8FCF-E72F-B0E831F279A9}"/>
                </a:ext>
              </a:extLst>
            </p:cNvPr>
            <p:cNvPicPr>
              <a:picLocks noChangeAspect="1"/>
            </p:cNvPicPr>
            <p:nvPr/>
          </p:nvPicPr>
          <p:blipFill>
            <a:blip r:embed="rId4"/>
            <a:stretch>
              <a:fillRect/>
            </a:stretch>
          </p:blipFill>
          <p:spPr>
            <a:xfrm rot="667403">
              <a:off x="483630" y="4229681"/>
              <a:ext cx="857147" cy="1148464"/>
            </a:xfrm>
            <a:prstGeom prst="rect">
              <a:avLst/>
            </a:prstGeom>
          </p:spPr>
        </p:pic>
      </p:grpSp>
      <p:grpSp>
        <p:nvGrpSpPr>
          <p:cNvPr id="26" name="Group 25">
            <a:extLst>
              <a:ext uri="{FF2B5EF4-FFF2-40B4-BE49-F238E27FC236}">
                <a16:creationId xmlns:a16="http://schemas.microsoft.com/office/drawing/2014/main" id="{4EDD84DC-4512-53B6-8ABC-E4FE8749CD5D}"/>
              </a:ext>
            </a:extLst>
          </p:cNvPr>
          <p:cNvGrpSpPr/>
          <p:nvPr/>
        </p:nvGrpSpPr>
        <p:grpSpPr>
          <a:xfrm>
            <a:off x="225353" y="4209780"/>
            <a:ext cx="11275767" cy="1374259"/>
            <a:chOff x="194873" y="5205460"/>
            <a:chExt cx="11275767" cy="1374259"/>
          </a:xfrm>
        </p:grpSpPr>
        <p:sp>
          <p:nvSpPr>
            <p:cNvPr id="23" name="Rectangle: Rounded Corners 22">
              <a:extLst>
                <a:ext uri="{FF2B5EF4-FFF2-40B4-BE49-F238E27FC236}">
                  <a16:creationId xmlns:a16="http://schemas.microsoft.com/office/drawing/2014/main" id="{0E326D60-5998-AFD1-D8FB-95D58145EE55}"/>
                </a:ext>
              </a:extLst>
            </p:cNvPr>
            <p:cNvSpPr/>
            <p:nvPr/>
          </p:nvSpPr>
          <p:spPr>
            <a:xfrm>
              <a:off x="924560" y="5592168"/>
              <a:ext cx="1054608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xmlns="" sd="1768336300">
                    <a:custGeom>
                      <a:avLst/>
                      <a:gdLst>
                        <a:gd name="connsiteX0" fmla="*/ 0 w 10546080"/>
                        <a:gd name="connsiteY0" fmla="*/ 164595 h 987551"/>
                        <a:gd name="connsiteX1" fmla="*/ 171137 w 10546080"/>
                        <a:gd name="connsiteY1" fmla="*/ 0 h 987551"/>
                        <a:gd name="connsiteX2" fmla="*/ 10374942 w 10546080"/>
                        <a:gd name="connsiteY2" fmla="*/ 0 h 987551"/>
                        <a:gd name="connsiteX3" fmla="*/ 10546080 w 10546080"/>
                        <a:gd name="connsiteY3" fmla="*/ 164595 h 987551"/>
                        <a:gd name="connsiteX4" fmla="*/ 10546080 w 10546080"/>
                        <a:gd name="connsiteY4" fmla="*/ 822956 h 987551"/>
                        <a:gd name="connsiteX5" fmla="*/ 10374942 w 10546080"/>
                        <a:gd name="connsiteY5" fmla="*/ 987551 h 987551"/>
                        <a:gd name="connsiteX6" fmla="*/ 171137 w 10546080"/>
                        <a:gd name="connsiteY6" fmla="*/ 987551 h 987551"/>
                        <a:gd name="connsiteX7" fmla="*/ 0 w 10546080"/>
                        <a:gd name="connsiteY7" fmla="*/ 822956 h 987551"/>
                        <a:gd name="connsiteX8" fmla="*/ 0 w 10546080"/>
                        <a:gd name="connsiteY8" fmla="*/ 164595 h 987551"/>
                        <a:gd name="connsiteX0" fmla="*/ 0 w 10546080"/>
                        <a:gd name="connsiteY0" fmla="*/ 164595 h 987551"/>
                        <a:gd name="connsiteX1" fmla="*/ 171137 w 10546080"/>
                        <a:gd name="connsiteY1" fmla="*/ 0 h 987551"/>
                        <a:gd name="connsiteX2" fmla="*/ 10374942 w 10546080"/>
                        <a:gd name="connsiteY2" fmla="*/ 0 h 987551"/>
                        <a:gd name="connsiteX3" fmla="*/ 10546080 w 10546080"/>
                        <a:gd name="connsiteY3" fmla="*/ 164595 h 987551"/>
                        <a:gd name="connsiteX4" fmla="*/ 10546080 w 10546080"/>
                        <a:gd name="connsiteY4" fmla="*/ 822956 h 987551"/>
                        <a:gd name="connsiteX5" fmla="*/ 10374942 w 10546080"/>
                        <a:gd name="connsiteY5" fmla="*/ 987551 h 987551"/>
                        <a:gd name="connsiteX6" fmla="*/ 171137 w 10546080"/>
                        <a:gd name="connsiteY6" fmla="*/ 987551 h 987551"/>
                        <a:gd name="connsiteX7" fmla="*/ 0 w 10546080"/>
                        <a:gd name="connsiteY7" fmla="*/ 822956 h 987551"/>
                        <a:gd name="connsiteX8" fmla="*/ 0 w 1054608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6080" h="987551" fill="none" extrusionOk="0">
                          <a:moveTo>
                            <a:pt x="0" y="164595"/>
                          </a:moveTo>
                          <a:cubicBezTo>
                            <a:pt x="10599" y="66309"/>
                            <a:pt x="70109" y="-22537"/>
                            <a:pt x="171137" y="0"/>
                          </a:cubicBezTo>
                          <a:cubicBezTo>
                            <a:pt x="4978431" y="-386824"/>
                            <a:pt x="8782662" y="-206619"/>
                            <a:pt x="10374942" y="0"/>
                          </a:cubicBezTo>
                          <a:cubicBezTo>
                            <a:pt x="10480902" y="19402"/>
                            <a:pt x="10527603" y="62480"/>
                            <a:pt x="10546080" y="164595"/>
                          </a:cubicBezTo>
                          <a:cubicBezTo>
                            <a:pt x="10542797" y="431515"/>
                            <a:pt x="10593391" y="614736"/>
                            <a:pt x="10546080" y="822956"/>
                          </a:cubicBezTo>
                          <a:cubicBezTo>
                            <a:pt x="10539858" y="937278"/>
                            <a:pt x="10488383" y="1004418"/>
                            <a:pt x="10374942" y="987551"/>
                          </a:cubicBezTo>
                          <a:cubicBezTo>
                            <a:pt x="5441927" y="1185334"/>
                            <a:pt x="4245721" y="893905"/>
                            <a:pt x="171137" y="987551"/>
                          </a:cubicBezTo>
                          <a:cubicBezTo>
                            <a:pt x="77664" y="997186"/>
                            <a:pt x="10203" y="898130"/>
                            <a:pt x="0" y="822956"/>
                          </a:cubicBezTo>
                          <a:cubicBezTo>
                            <a:pt x="13103" y="617921"/>
                            <a:pt x="-25664" y="277456"/>
                            <a:pt x="0" y="164595"/>
                          </a:cubicBezTo>
                          <a:close/>
                        </a:path>
                        <a:path w="10546080" h="987551" stroke="0" extrusionOk="0">
                          <a:moveTo>
                            <a:pt x="0" y="164595"/>
                          </a:moveTo>
                          <a:cubicBezTo>
                            <a:pt x="2164" y="39332"/>
                            <a:pt x="61792" y="7653"/>
                            <a:pt x="171137" y="0"/>
                          </a:cubicBezTo>
                          <a:cubicBezTo>
                            <a:pt x="2121916" y="-59937"/>
                            <a:pt x="4867358" y="580242"/>
                            <a:pt x="10374942" y="0"/>
                          </a:cubicBezTo>
                          <a:cubicBezTo>
                            <a:pt x="10458889" y="-7828"/>
                            <a:pt x="10548856" y="57675"/>
                            <a:pt x="10546080" y="164595"/>
                          </a:cubicBezTo>
                          <a:cubicBezTo>
                            <a:pt x="10557718" y="272132"/>
                            <a:pt x="10595795" y="648486"/>
                            <a:pt x="10546080" y="822956"/>
                          </a:cubicBezTo>
                          <a:cubicBezTo>
                            <a:pt x="10539869" y="912496"/>
                            <a:pt x="10481887" y="996615"/>
                            <a:pt x="10374942" y="987551"/>
                          </a:cubicBezTo>
                          <a:cubicBezTo>
                            <a:pt x="7999540" y="877352"/>
                            <a:pt x="1214431" y="1065923"/>
                            <a:pt x="171137" y="987551"/>
                          </a:cubicBezTo>
                          <a:cubicBezTo>
                            <a:pt x="66000" y="970605"/>
                            <a:pt x="4036" y="921210"/>
                            <a:pt x="0" y="822956"/>
                          </a:cubicBezTo>
                          <a:cubicBezTo>
                            <a:pt x="12269" y="577844"/>
                            <a:pt x="-35107" y="422533"/>
                            <a:pt x="0" y="164595"/>
                          </a:cubicBezTo>
                          <a:close/>
                        </a:path>
                        <a:path w="10546080" h="987551" fill="none" stroke="0" extrusionOk="0">
                          <a:moveTo>
                            <a:pt x="0" y="164595"/>
                          </a:moveTo>
                          <a:cubicBezTo>
                            <a:pt x="3539" y="65880"/>
                            <a:pt x="61232" y="-14435"/>
                            <a:pt x="171137" y="0"/>
                          </a:cubicBezTo>
                          <a:cubicBezTo>
                            <a:pt x="5312593" y="-76331"/>
                            <a:pt x="8659249" y="-113057"/>
                            <a:pt x="10374942" y="0"/>
                          </a:cubicBezTo>
                          <a:cubicBezTo>
                            <a:pt x="10468675" y="16686"/>
                            <a:pt x="10529543" y="55705"/>
                            <a:pt x="10546080" y="164595"/>
                          </a:cubicBezTo>
                          <a:cubicBezTo>
                            <a:pt x="10505810" y="406526"/>
                            <a:pt x="10585057" y="562990"/>
                            <a:pt x="10546080" y="822956"/>
                          </a:cubicBezTo>
                          <a:cubicBezTo>
                            <a:pt x="10554446" y="925326"/>
                            <a:pt x="10477062" y="1001922"/>
                            <a:pt x="10374942" y="987551"/>
                          </a:cubicBezTo>
                          <a:cubicBezTo>
                            <a:pt x="5263690" y="1154975"/>
                            <a:pt x="4571070" y="970882"/>
                            <a:pt x="171137" y="987551"/>
                          </a:cubicBezTo>
                          <a:cubicBezTo>
                            <a:pt x="67631" y="988854"/>
                            <a:pt x="-2255" y="916764"/>
                            <a:pt x="0" y="822956"/>
                          </a:cubicBezTo>
                          <a:cubicBezTo>
                            <a:pt x="10465" y="611305"/>
                            <a:pt x="-43475" y="287043"/>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5">
                      <a:lumMod val="75000"/>
                    </a:schemeClr>
                  </a:solidFill>
                  <a:latin typeface="Cambria" panose="02040503050406030204" pitchFamily="18" charset="0"/>
                  <a:ea typeface="Cambria" panose="02040503050406030204" pitchFamily="18" charset="0"/>
                </a:rPr>
                <a:t>Em học hỏi được điều gì từ câu chuyện của Lê-ô-nác-đô?</a:t>
              </a:r>
            </a:p>
          </p:txBody>
        </p:sp>
        <p:pic>
          <p:nvPicPr>
            <p:cNvPr id="25" name="Picture 24">
              <a:extLst>
                <a:ext uri="{FF2B5EF4-FFF2-40B4-BE49-F238E27FC236}">
                  <a16:creationId xmlns:a16="http://schemas.microsoft.com/office/drawing/2014/main" id="{37A694D3-FD50-7397-2872-83499450C2F2}"/>
                </a:ext>
              </a:extLst>
            </p:cNvPr>
            <p:cNvPicPr>
              <a:picLocks noChangeAspect="1"/>
            </p:cNvPicPr>
            <p:nvPr/>
          </p:nvPicPr>
          <p:blipFill>
            <a:blip r:embed="rId5"/>
            <a:stretch>
              <a:fillRect/>
            </a:stretch>
          </p:blipFill>
          <p:spPr>
            <a:xfrm rot="602090">
              <a:off x="194873" y="5205460"/>
              <a:ext cx="1062611" cy="1301156"/>
            </a:xfrm>
            <a:prstGeom prst="rect">
              <a:avLst/>
            </a:prstGeom>
          </p:spPr>
        </p:pic>
      </p:grpSp>
      <p:grpSp>
        <p:nvGrpSpPr>
          <p:cNvPr id="14" name="Group 13">
            <a:extLst>
              <a:ext uri="{FF2B5EF4-FFF2-40B4-BE49-F238E27FC236}">
                <a16:creationId xmlns:a16="http://schemas.microsoft.com/office/drawing/2014/main" id="{396B0E17-14D6-16E5-18EB-DF9343BA7A66}"/>
              </a:ext>
            </a:extLst>
          </p:cNvPr>
          <p:cNvGrpSpPr/>
          <p:nvPr/>
        </p:nvGrpSpPr>
        <p:grpSpPr>
          <a:xfrm>
            <a:off x="-436884" y="5156200"/>
            <a:ext cx="11653523" cy="2265684"/>
            <a:chOff x="-436884" y="5156200"/>
            <a:chExt cx="11653523" cy="2265684"/>
          </a:xfrm>
        </p:grpSpPr>
        <p:sp>
          <p:nvSpPr>
            <p:cNvPr id="5" name="Rectangle: Rounded Corners 22">
              <a:extLst>
                <a:ext uri="{FF2B5EF4-FFF2-40B4-BE49-F238E27FC236}">
                  <a16:creationId xmlns:a16="http://schemas.microsoft.com/office/drawing/2014/main" id="{10AF1DDC-CE6A-3603-DED3-6752188F0B36}"/>
                </a:ext>
              </a:extLst>
            </p:cNvPr>
            <p:cNvSpPr/>
            <p:nvPr/>
          </p:nvSpPr>
          <p:spPr>
            <a:xfrm>
              <a:off x="829122" y="5870449"/>
              <a:ext cx="1038751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6">
                  <a:lumMod val="50000"/>
                </a:schemeClr>
              </a:solidFill>
              <a:prstDash val="sysDot"/>
              <a:extLst>
                <a:ext uri="{C807C97D-BFC1-408E-A445-0C87EB9F89A2}">
                  <ask:lineSketchStyleProps xmlns:ask="http://schemas.microsoft.com/office/drawing/2018/sketchyshapes" xmlns="" sd="1768336300">
                    <a:custGeom>
                      <a:avLst/>
                      <a:gdLst>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7517" h="987551" fill="none" extrusionOk="0">
                          <a:moveTo>
                            <a:pt x="0" y="164595"/>
                          </a:moveTo>
                          <a:cubicBezTo>
                            <a:pt x="3155" y="71468"/>
                            <a:pt x="72234" y="-5090"/>
                            <a:pt x="164595" y="0"/>
                          </a:cubicBezTo>
                          <a:cubicBezTo>
                            <a:pt x="1471670" y="-162111"/>
                            <a:pt x="9116363" y="-123621"/>
                            <a:pt x="10222922" y="0"/>
                          </a:cubicBezTo>
                          <a:cubicBezTo>
                            <a:pt x="10317838" y="6900"/>
                            <a:pt x="10378253" y="67956"/>
                            <a:pt x="10387517" y="164595"/>
                          </a:cubicBezTo>
                          <a:cubicBezTo>
                            <a:pt x="10370098" y="428813"/>
                            <a:pt x="10433018" y="581529"/>
                            <a:pt x="10387517" y="822956"/>
                          </a:cubicBezTo>
                          <a:cubicBezTo>
                            <a:pt x="10383766" y="928326"/>
                            <a:pt x="10320140" y="993255"/>
                            <a:pt x="10222922" y="987551"/>
                          </a:cubicBezTo>
                          <a:cubicBezTo>
                            <a:pt x="8512554" y="1146948"/>
                            <a:pt x="4073944" y="880435"/>
                            <a:pt x="164595" y="987551"/>
                          </a:cubicBezTo>
                          <a:cubicBezTo>
                            <a:pt x="74243" y="992748"/>
                            <a:pt x="886" y="912488"/>
                            <a:pt x="0" y="822956"/>
                          </a:cubicBezTo>
                          <a:cubicBezTo>
                            <a:pt x="3288" y="621138"/>
                            <a:pt x="-34340" y="280284"/>
                            <a:pt x="0" y="164595"/>
                          </a:cubicBezTo>
                          <a:close/>
                        </a:path>
                        <a:path w="10387517" h="987551" stroke="0" extrusionOk="0">
                          <a:moveTo>
                            <a:pt x="0" y="164595"/>
                          </a:moveTo>
                          <a:cubicBezTo>
                            <a:pt x="814" y="56152"/>
                            <a:pt x="71386" y="-1554"/>
                            <a:pt x="164595" y="0"/>
                          </a:cubicBezTo>
                          <a:cubicBezTo>
                            <a:pt x="5091509" y="31561"/>
                            <a:pt x="8165051" y="164257"/>
                            <a:pt x="10222922" y="0"/>
                          </a:cubicBezTo>
                          <a:cubicBezTo>
                            <a:pt x="10311301" y="4984"/>
                            <a:pt x="10380356" y="60987"/>
                            <a:pt x="10387517" y="164595"/>
                          </a:cubicBezTo>
                          <a:cubicBezTo>
                            <a:pt x="10407549" y="268042"/>
                            <a:pt x="10438250" y="651497"/>
                            <a:pt x="10387517" y="822956"/>
                          </a:cubicBezTo>
                          <a:cubicBezTo>
                            <a:pt x="10394288" y="912203"/>
                            <a:pt x="10314387" y="992244"/>
                            <a:pt x="10222922" y="987551"/>
                          </a:cubicBezTo>
                          <a:cubicBezTo>
                            <a:pt x="6642454" y="947819"/>
                            <a:pt x="3324934"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accent5">
                      <a:lumMod val="75000"/>
                    </a:schemeClr>
                  </a:solidFill>
                  <a:latin typeface="Cambria" panose="02040503050406030204" pitchFamily="18" charset="0"/>
                  <a:ea typeface="Cambria" panose="02040503050406030204" pitchFamily="18" charset="0"/>
                </a:rPr>
                <a:t>Câu tục ngữ nào sau đây nói lên ý nghĩa của câu chuyện? Chọn đáp án đúng.</a:t>
              </a:r>
            </a:p>
          </p:txBody>
        </p:sp>
        <p:pic>
          <p:nvPicPr>
            <p:cNvPr id="12" name="Picture 11" descr="A blue and red number on a black background&#10;&#10;Description automatically generated">
              <a:extLst>
                <a:ext uri="{FF2B5EF4-FFF2-40B4-BE49-F238E27FC236}">
                  <a16:creationId xmlns:a16="http://schemas.microsoft.com/office/drawing/2014/main" id="{EAC8C8F9-BD9D-E865-BDF8-8D2A34F78A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6884" y="5156200"/>
              <a:ext cx="2265684" cy="2265684"/>
            </a:xfrm>
            <a:prstGeom prst="rect">
              <a:avLst/>
            </a:prstGeom>
          </p:spPr>
        </p:pic>
      </p:grpSp>
    </p:spTree>
    <p:extLst>
      <p:ext uri="{BB962C8B-B14F-4D97-AF65-F5344CB8AC3E}">
        <p14:creationId xmlns:p14="http://schemas.microsoft.com/office/powerpoint/2010/main" val="362570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36381" y="1272975"/>
            <a:ext cx="10555954" cy="1411989"/>
            <a:chOff x="499142" y="1369285"/>
            <a:chExt cx="10555954" cy="141198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6699"/>
                  </a:solidFill>
                  <a:latin typeface="Cambria" panose="02040503050406030204" pitchFamily="18" charset="0"/>
                  <a:ea typeface="Cambria" panose="02040503050406030204" pitchFamily="18" charset="0"/>
                </a:rPr>
                <a:t>N</a:t>
              </a:r>
              <a:r>
                <a:rPr lang="vi-VN" sz="3200" b="1" i="1" dirty="0">
                  <a:solidFill>
                    <a:srgbClr val="FF6699"/>
                  </a:solidFill>
                  <a:latin typeface="Cambria" panose="02040503050406030204" pitchFamily="18" charset="0"/>
                  <a:ea typeface="Cambria" panose="02040503050406030204" pitchFamily="18" charset="0"/>
                </a:rPr>
                <a:t>hững ngày đầu tiên đi học vẽ, vì sao Lê-ô-nác-đô đa Vin-xi cảm thấy chán nản?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a:extLst>
              <a:ext uri="{FF2B5EF4-FFF2-40B4-BE49-F238E27FC236}">
                <a16:creationId xmlns:a16="http://schemas.microsoft.com/office/drawing/2014/main" id="{85E96B50-AE9D-9972-588F-B52D2255C847}"/>
              </a:ext>
            </a:extLst>
          </p:cNvPr>
          <p:cNvSpPr txBox="1"/>
          <p:nvPr/>
        </p:nvSpPr>
        <p:spPr>
          <a:xfrm>
            <a:off x="530352" y="3085445"/>
            <a:ext cx="11045952" cy="1938992"/>
          </a:xfrm>
          <a:prstGeom prst="rect">
            <a:avLst/>
          </a:prstGeom>
          <a:noFill/>
        </p:spPr>
        <p:txBody>
          <a:bodyPr wrap="square">
            <a:spAutoFit/>
          </a:bodyPr>
          <a:lstStyle/>
          <a:p>
            <a:pPr algn="just"/>
            <a:r>
              <a:rPr lang="vi-VN" sz="4000" dirty="0"/>
              <a:t>Những ngày đầu tiên đi học vẽ, Lê-ô-nác-đô đa Vin-xi cảm thấy chán nản vì thầy giáo yêu cầu vẽ đi vẽ lại một quả trứng gà</a:t>
            </a:r>
            <a:r>
              <a:rPr lang="en-US" sz="4000" dirty="0"/>
              <a:t>.</a:t>
            </a:r>
            <a:endParaRPr lang="vi-VN" sz="4000" dirty="0"/>
          </a:p>
        </p:txBody>
      </p:sp>
      <p:pic>
        <p:nvPicPr>
          <p:cNvPr id="4" name="Picture 3">
            <a:extLst>
              <a:ext uri="{FF2B5EF4-FFF2-40B4-BE49-F238E27FC236}">
                <a16:creationId xmlns:a16="http://schemas.microsoft.com/office/drawing/2014/main" id="{A9A5B4FD-0F2E-260D-C77B-DA96C5D850BE}"/>
              </a:ext>
            </a:extLst>
          </p:cNvPr>
          <p:cNvPicPr>
            <a:picLocks noChangeAspect="1"/>
          </p:cNvPicPr>
          <p:nvPr/>
        </p:nvPicPr>
        <p:blipFill>
          <a:blip r:embed="rId3"/>
          <a:stretch>
            <a:fillRect/>
          </a:stretch>
        </p:blipFill>
        <p:spPr>
          <a:xfrm>
            <a:off x="3903296" y="-72198"/>
            <a:ext cx="4060288" cy="1414395"/>
          </a:xfrm>
          <a:prstGeom prst="rect">
            <a:avLst/>
          </a:prstGeom>
        </p:spPr>
      </p:pic>
    </p:spTree>
    <p:extLst>
      <p:ext uri="{BB962C8B-B14F-4D97-AF65-F5344CB8AC3E}">
        <p14:creationId xmlns:p14="http://schemas.microsoft.com/office/powerpoint/2010/main" val="323741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31952" y="3329285"/>
            <a:ext cx="11045952" cy="2217082"/>
          </a:xfrm>
          <a:prstGeom prst="rect">
            <a:avLst/>
          </a:prstGeom>
          <a:noFill/>
        </p:spPr>
        <p:txBody>
          <a:bodyPr wrap="square">
            <a:spAutoFit/>
          </a:bodyPr>
          <a:lstStyle/>
          <a:p>
            <a:pPr algn="just">
              <a:lnSpc>
                <a:spcPct val="150000"/>
              </a:lnSpc>
            </a:pPr>
            <a:r>
              <a:rPr lang="en-US" sz="3200" dirty="0"/>
              <a:t>  </a:t>
            </a:r>
            <a:r>
              <a:rPr lang="vi-VN" sz="3200" dirty="0"/>
              <a:t>Không có 2 quả trứng nào giống nhau hoàn toàn. Bên cạnh đó, các góc nhìn khác nhau sẽ tạo ra những quả trứng khác nhau và ánh sáng cũng ảnh hưởng đến việc vẽ trứng. </a:t>
            </a:r>
          </a:p>
        </p:txBody>
      </p:sp>
      <p:grpSp>
        <p:nvGrpSpPr>
          <p:cNvPr id="4" name="Group 3">
            <a:extLst>
              <a:ext uri="{FF2B5EF4-FFF2-40B4-BE49-F238E27FC236}">
                <a16:creationId xmlns:a16="http://schemas.microsoft.com/office/drawing/2014/main" id="{4F4088C9-21F9-402C-2FA1-C82D510E7DAC}"/>
              </a:ext>
            </a:extLst>
          </p:cNvPr>
          <p:cNvGrpSpPr/>
          <p:nvPr/>
        </p:nvGrpSpPr>
        <p:grpSpPr>
          <a:xfrm>
            <a:off x="530352" y="1580239"/>
            <a:ext cx="10798247" cy="1274123"/>
            <a:chOff x="194088" y="2737865"/>
            <a:chExt cx="10798247" cy="1274123"/>
          </a:xfrm>
        </p:grpSpPr>
        <p:sp>
          <p:nvSpPr>
            <p:cNvPr id="6" name="Rectangle: Rounded Corners 5">
              <a:extLst>
                <a:ext uri="{FF2B5EF4-FFF2-40B4-BE49-F238E27FC236}">
                  <a16:creationId xmlns:a16="http://schemas.microsoft.com/office/drawing/2014/main" id="{0B060E5B-5912-7D24-CA91-D6B459504426}"/>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xmlns="" sd="1768336300">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11921" y="65289"/>
                            <a:pt x="70499" y="-11149"/>
                            <a:pt x="164595" y="0"/>
                          </a:cubicBezTo>
                          <a:cubicBezTo>
                            <a:pt x="4858604" y="-297274"/>
                            <a:pt x="8478580" y="-229430"/>
                            <a:pt x="9978297" y="0"/>
                          </a:cubicBezTo>
                          <a:cubicBezTo>
                            <a:pt x="10073949" y="8165"/>
                            <a:pt x="10120890" y="60069"/>
                            <a:pt x="10142892" y="164595"/>
                          </a:cubicBezTo>
                          <a:cubicBezTo>
                            <a:pt x="10154142" y="434036"/>
                            <a:pt x="10188394" y="595219"/>
                            <a:pt x="10142892" y="822956"/>
                          </a:cubicBezTo>
                          <a:cubicBezTo>
                            <a:pt x="10136774" y="937456"/>
                            <a:pt x="10079861" y="997181"/>
                            <a:pt x="9978297" y="987551"/>
                          </a:cubicBezTo>
                          <a:cubicBezTo>
                            <a:pt x="5183410" y="1156141"/>
                            <a:pt x="4127347" y="889860"/>
                            <a:pt x="164595" y="987551"/>
                          </a:cubicBezTo>
                          <a:cubicBezTo>
                            <a:pt x="74959" y="999506"/>
                            <a:pt x="7694" y="901956"/>
                            <a:pt x="0" y="822956"/>
                          </a:cubicBezTo>
                          <a:cubicBezTo>
                            <a:pt x="21380" y="615129"/>
                            <a:pt x="-18817" y="275912"/>
                            <a:pt x="0" y="164595"/>
                          </a:cubicBezTo>
                          <a:close/>
                        </a:path>
                        <a:path w="10142892" h="987551" stroke="0" extrusionOk="0">
                          <a:moveTo>
                            <a:pt x="0" y="164595"/>
                          </a:moveTo>
                          <a:cubicBezTo>
                            <a:pt x="1624" y="45815"/>
                            <a:pt x="69669" y="-282"/>
                            <a:pt x="164595" y="0"/>
                          </a:cubicBezTo>
                          <a:cubicBezTo>
                            <a:pt x="1789300" y="5371"/>
                            <a:pt x="4838283" y="445889"/>
                            <a:pt x="9978297" y="0"/>
                          </a:cubicBezTo>
                          <a:cubicBezTo>
                            <a:pt x="10060699" y="-4655"/>
                            <a:pt x="10150588" y="56174"/>
                            <a:pt x="10142892" y="164595"/>
                          </a:cubicBezTo>
                          <a:cubicBezTo>
                            <a:pt x="10154527" y="271779"/>
                            <a:pt x="10173611" y="631634"/>
                            <a:pt x="10142892" y="822956"/>
                          </a:cubicBezTo>
                          <a:cubicBezTo>
                            <a:pt x="10137826" y="912465"/>
                            <a:pt x="10076788" y="994837"/>
                            <a:pt x="9978297" y="987551"/>
                          </a:cubicBezTo>
                          <a:cubicBezTo>
                            <a:pt x="7454333" y="877352"/>
                            <a:pt x="3248569" y="1065923"/>
                            <a:pt x="164595" y="987551"/>
                          </a:cubicBezTo>
                          <a:cubicBezTo>
                            <a:pt x="60036" y="976584"/>
                            <a:pt x="-5335" y="924355"/>
                            <a:pt x="0" y="822956"/>
                          </a:cubicBezTo>
                          <a:cubicBezTo>
                            <a:pt x="13084" y="574464"/>
                            <a:pt x="-16849" y="421799"/>
                            <a:pt x="0" y="164595"/>
                          </a:cubicBezTo>
                          <a:close/>
                        </a:path>
                        <a:path w="10142892" h="987551" fill="none" stroke="0" extrusionOk="0">
                          <a:moveTo>
                            <a:pt x="0" y="164595"/>
                          </a:moveTo>
                          <a:cubicBezTo>
                            <a:pt x="3394" y="66313"/>
                            <a:pt x="63809" y="-10765"/>
                            <a:pt x="164595" y="0"/>
                          </a:cubicBezTo>
                          <a:cubicBezTo>
                            <a:pt x="5157556" y="-49832"/>
                            <a:pt x="8162135" y="-34417"/>
                            <a:pt x="9978297" y="0"/>
                          </a:cubicBezTo>
                          <a:cubicBezTo>
                            <a:pt x="10066332" y="20487"/>
                            <a:pt x="10131714" y="64560"/>
                            <a:pt x="10142892" y="164595"/>
                          </a:cubicBezTo>
                          <a:cubicBezTo>
                            <a:pt x="10109207" y="412452"/>
                            <a:pt x="10185357" y="574774"/>
                            <a:pt x="10142892" y="822956"/>
                          </a:cubicBezTo>
                          <a:cubicBezTo>
                            <a:pt x="10156645" y="924045"/>
                            <a:pt x="10077528" y="1010061"/>
                            <a:pt x="9978297" y="987551"/>
                          </a:cubicBezTo>
                          <a:cubicBezTo>
                            <a:pt x="5089043" y="1152698"/>
                            <a:pt x="4278846" y="900039"/>
                            <a:pt x="164595" y="987551"/>
                          </a:cubicBezTo>
                          <a:cubicBezTo>
                            <a:pt x="70088" y="991056"/>
                            <a:pt x="-9605" y="926610"/>
                            <a:pt x="0" y="822956"/>
                          </a:cubicBezTo>
                          <a:cubicBezTo>
                            <a:pt x="4675" y="619203"/>
                            <a:pt x="-41738" y="286720"/>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latin typeface="Cambria" panose="02040503050406030204" pitchFamily="18" charset="0"/>
                  <a:ea typeface="Cambria" panose="02040503050406030204" pitchFamily="18" charset="0"/>
                </a:rPr>
                <a:t>Vì sao thầy giáo cho rằng việc vẽ trứng là không </a:t>
              </a:r>
              <a:endParaRPr lang="en-US" sz="3200" b="1" i="1" dirty="0">
                <a:solidFill>
                  <a:schemeClr val="accent4"/>
                </a:solidFill>
                <a:latin typeface="Cambria" panose="02040503050406030204" pitchFamily="18" charset="0"/>
                <a:ea typeface="Cambria" panose="02040503050406030204" pitchFamily="18" charset="0"/>
              </a:endParaRPr>
            </a:p>
            <a:p>
              <a:pPr algn="ctr"/>
              <a:r>
                <a:rPr lang="vi-VN" sz="3200" b="1" i="1" dirty="0">
                  <a:solidFill>
                    <a:schemeClr val="accent4"/>
                  </a:solidFill>
                  <a:latin typeface="Cambria" panose="02040503050406030204" pitchFamily="18" charset="0"/>
                  <a:ea typeface="Cambria" panose="02040503050406030204" pitchFamily="18" charset="0"/>
                </a:rPr>
                <a:t>dễ dàng?</a:t>
              </a:r>
            </a:p>
          </p:txBody>
        </p:sp>
        <p:pic>
          <p:nvPicPr>
            <p:cNvPr id="7" name="Picture 6">
              <a:extLst>
                <a:ext uri="{FF2B5EF4-FFF2-40B4-BE49-F238E27FC236}">
                  <a16:creationId xmlns:a16="http://schemas.microsoft.com/office/drawing/2014/main" id="{A31A1E10-0896-7964-D486-788A2D884EF1}"/>
                </a:ext>
              </a:extLst>
            </p:cNvPr>
            <p:cNvPicPr>
              <a:picLocks noChangeAspect="1"/>
            </p:cNvPicPr>
            <p:nvPr/>
          </p:nvPicPr>
          <p:blipFill>
            <a:blip r:embed="rId2"/>
            <a:stretch>
              <a:fillRect/>
            </a:stretch>
          </p:blipFill>
          <p:spPr>
            <a:xfrm rot="626717">
              <a:off x="194088" y="2737865"/>
              <a:ext cx="814335" cy="1051849"/>
            </a:xfrm>
            <a:prstGeom prst="rect">
              <a:avLst/>
            </a:prstGeom>
          </p:spPr>
        </p:pic>
      </p:grpSp>
      <p:pic>
        <p:nvPicPr>
          <p:cNvPr id="9" name="Picture 8">
            <a:extLst>
              <a:ext uri="{FF2B5EF4-FFF2-40B4-BE49-F238E27FC236}">
                <a16:creationId xmlns:a16="http://schemas.microsoft.com/office/drawing/2014/main" id="{AFF1762C-1A2C-876D-C92A-94E0E4A47287}"/>
              </a:ext>
            </a:extLst>
          </p:cNvPr>
          <p:cNvPicPr>
            <a:picLocks noChangeAspect="1"/>
          </p:cNvPicPr>
          <p:nvPr/>
        </p:nvPicPr>
        <p:blipFill>
          <a:blip r:embed="rId3"/>
          <a:stretch>
            <a:fillRect/>
          </a:stretch>
        </p:blipFill>
        <p:spPr>
          <a:xfrm>
            <a:off x="3639136" y="151322"/>
            <a:ext cx="4060288" cy="1414395"/>
          </a:xfrm>
          <a:prstGeom prst="rect">
            <a:avLst/>
          </a:prstGeom>
        </p:spPr>
      </p:pic>
    </p:spTree>
    <p:extLst>
      <p:ext uri="{BB962C8B-B14F-4D97-AF65-F5344CB8AC3E}">
        <p14:creationId xmlns:p14="http://schemas.microsoft.com/office/powerpoint/2010/main" val="275588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21792" y="3502005"/>
            <a:ext cx="11045952" cy="2554545"/>
          </a:xfrm>
          <a:prstGeom prst="rect">
            <a:avLst/>
          </a:prstGeom>
          <a:noFill/>
        </p:spPr>
        <p:txBody>
          <a:bodyPr wrap="square">
            <a:spAutoFit/>
          </a:bodyPr>
          <a:lstStyle/>
          <a:p>
            <a:pPr algn="just"/>
            <a:r>
              <a:rPr lang="en-US" sz="4000" dirty="0"/>
              <a:t>   </a:t>
            </a:r>
            <a:r>
              <a:rPr lang="vi-VN" sz="4000" dirty="0"/>
              <a:t>Lê-ô-nác-đô hiểu rằng vẽ trứng không đơn giản, muốn làm thật tốt thì phải khổ luyện. / Thầy giáo đã mất rất nhiêu công sức để giúp mình.. </a:t>
            </a:r>
          </a:p>
        </p:txBody>
      </p:sp>
      <p:grpSp>
        <p:nvGrpSpPr>
          <p:cNvPr id="9" name="Group 8">
            <a:extLst>
              <a:ext uri="{FF2B5EF4-FFF2-40B4-BE49-F238E27FC236}">
                <a16:creationId xmlns:a16="http://schemas.microsoft.com/office/drawing/2014/main" id="{379C4D32-8C8C-FDE8-528D-4899F7569440}"/>
              </a:ext>
            </a:extLst>
          </p:cNvPr>
          <p:cNvGrpSpPr/>
          <p:nvPr/>
        </p:nvGrpSpPr>
        <p:grpSpPr>
          <a:xfrm>
            <a:off x="621527" y="1536153"/>
            <a:ext cx="10696389" cy="1320729"/>
            <a:chOff x="483630" y="4229681"/>
            <a:chExt cx="10696389" cy="1320729"/>
          </a:xfrm>
        </p:grpSpPr>
        <p:sp>
          <p:nvSpPr>
            <p:cNvPr id="10" name="Rectangle: Rounded Corners 9">
              <a:extLst>
                <a:ext uri="{FF2B5EF4-FFF2-40B4-BE49-F238E27FC236}">
                  <a16:creationId xmlns:a16="http://schemas.microsoft.com/office/drawing/2014/main" id="{B61A17BE-D9FD-97D3-5CE9-8DD6F64E12A7}"/>
                </a:ext>
              </a:extLst>
            </p:cNvPr>
            <p:cNvSpPr/>
            <p:nvPr/>
          </p:nvSpPr>
          <p:spPr>
            <a:xfrm>
              <a:off x="1037127" y="4562859"/>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3">
                      <a:lumMod val="60000"/>
                      <a:lumOff val="40000"/>
                    </a:schemeClr>
                  </a:solidFill>
                </a:rPr>
                <a:t>Lê-ô-nác-đô hiểu ra điều gì từ câu trả lời của </a:t>
              </a:r>
              <a:endParaRPr lang="en-US" sz="3200" b="1" i="1" dirty="0">
                <a:solidFill>
                  <a:schemeClr val="accent3">
                    <a:lumMod val="60000"/>
                    <a:lumOff val="40000"/>
                  </a:schemeClr>
                </a:solidFill>
              </a:endParaRPr>
            </a:p>
            <a:p>
              <a:pPr algn="ctr"/>
              <a:r>
                <a:rPr lang="vi-VN" sz="3200" b="1" i="1" dirty="0">
                  <a:solidFill>
                    <a:schemeClr val="accent3">
                      <a:lumMod val="60000"/>
                      <a:lumOff val="40000"/>
                    </a:schemeClr>
                  </a:solidFill>
                </a:rPr>
                <a:t>thầy giáo?</a:t>
              </a:r>
            </a:p>
          </p:txBody>
        </p:sp>
        <p:pic>
          <p:nvPicPr>
            <p:cNvPr id="11" name="Picture 10">
              <a:extLst>
                <a:ext uri="{FF2B5EF4-FFF2-40B4-BE49-F238E27FC236}">
                  <a16:creationId xmlns:a16="http://schemas.microsoft.com/office/drawing/2014/main" id="{C5544A5D-455A-5ADC-9A0A-519F92D0A453}"/>
                </a:ext>
              </a:extLst>
            </p:cNvPr>
            <p:cNvPicPr>
              <a:picLocks noChangeAspect="1"/>
            </p:cNvPicPr>
            <p:nvPr/>
          </p:nvPicPr>
          <p:blipFill>
            <a:blip r:embed="rId2"/>
            <a:stretch>
              <a:fillRect/>
            </a:stretch>
          </p:blipFill>
          <p:spPr>
            <a:xfrm rot="667403">
              <a:off x="483630" y="4229681"/>
              <a:ext cx="857147" cy="1148464"/>
            </a:xfrm>
            <a:prstGeom prst="rect">
              <a:avLst/>
            </a:prstGeom>
          </p:spPr>
        </p:pic>
      </p:grpSp>
      <p:pic>
        <p:nvPicPr>
          <p:cNvPr id="4" name="Picture 3">
            <a:extLst>
              <a:ext uri="{FF2B5EF4-FFF2-40B4-BE49-F238E27FC236}">
                <a16:creationId xmlns:a16="http://schemas.microsoft.com/office/drawing/2014/main" id="{F7834220-25D6-98CE-1330-5B5223C85BD3}"/>
              </a:ext>
            </a:extLst>
          </p:cNvPr>
          <p:cNvPicPr>
            <a:picLocks noChangeAspect="1"/>
          </p:cNvPicPr>
          <p:nvPr/>
        </p:nvPicPr>
        <p:blipFill>
          <a:blip r:embed="rId3"/>
          <a:stretch>
            <a:fillRect/>
          </a:stretch>
        </p:blipFill>
        <p:spPr>
          <a:xfrm>
            <a:off x="3964256" y="120842"/>
            <a:ext cx="4060288" cy="1414395"/>
          </a:xfrm>
          <a:prstGeom prst="rect">
            <a:avLst/>
          </a:prstGeom>
        </p:spPr>
      </p:pic>
    </p:spTree>
    <p:extLst>
      <p:ext uri="{BB962C8B-B14F-4D97-AF65-F5344CB8AC3E}">
        <p14:creationId xmlns:p14="http://schemas.microsoft.com/office/powerpoint/2010/main" val="285331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11632" y="3522325"/>
            <a:ext cx="11045952" cy="2308324"/>
          </a:xfrm>
          <a:prstGeom prst="rect">
            <a:avLst/>
          </a:prstGeom>
          <a:noFill/>
        </p:spPr>
        <p:txBody>
          <a:bodyPr wrap="square">
            <a:spAutoFit/>
          </a:bodyPr>
          <a:lstStyle/>
          <a:p>
            <a:pPr algn="just"/>
            <a:r>
              <a:rPr lang="vi-VN" sz="3600"/>
              <a:t>Điều em học được từ câu chuyện của Lê-ô-nác-đô là phải kiên trì; Tài năng của một con người chưa chắc đã là bẩm sinh, nó có thể có được khi khổ công rèn luyện và nỗ lực,...</a:t>
            </a:r>
            <a:endParaRPr lang="vi-VN" sz="3600" dirty="0"/>
          </a:p>
        </p:txBody>
      </p:sp>
      <p:grpSp>
        <p:nvGrpSpPr>
          <p:cNvPr id="4" name="Group 3">
            <a:extLst>
              <a:ext uri="{FF2B5EF4-FFF2-40B4-BE49-F238E27FC236}">
                <a16:creationId xmlns:a16="http://schemas.microsoft.com/office/drawing/2014/main" id="{4C8279E7-B919-D2B0-37CF-CAB48427DD5F}"/>
              </a:ext>
            </a:extLst>
          </p:cNvPr>
          <p:cNvGrpSpPr/>
          <p:nvPr/>
        </p:nvGrpSpPr>
        <p:grpSpPr>
          <a:xfrm>
            <a:off x="530352" y="1524485"/>
            <a:ext cx="10797462" cy="1374259"/>
            <a:chOff x="194873" y="5205460"/>
            <a:chExt cx="10797462" cy="1374259"/>
          </a:xfrm>
        </p:grpSpPr>
        <p:sp>
          <p:nvSpPr>
            <p:cNvPr id="6" name="Rectangle: Rounded Corners 5">
              <a:extLst>
                <a:ext uri="{FF2B5EF4-FFF2-40B4-BE49-F238E27FC236}">
                  <a16:creationId xmlns:a16="http://schemas.microsoft.com/office/drawing/2014/main" id="{9E468EFE-1EFD-6E04-5A34-18D2B65CCC88}"/>
                </a:ext>
              </a:extLst>
            </p:cNvPr>
            <p:cNvSpPr/>
            <p:nvPr/>
          </p:nvSpPr>
          <p:spPr>
            <a:xfrm>
              <a:off x="849443" y="5592168"/>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5">
                      <a:lumMod val="75000"/>
                    </a:schemeClr>
                  </a:solidFill>
                </a:rPr>
                <a:t>Em học hỏi được điều gì từ câu chuyện của </a:t>
              </a:r>
              <a:endParaRPr lang="en-US" sz="3200" b="1" i="1" dirty="0">
                <a:solidFill>
                  <a:schemeClr val="accent5">
                    <a:lumMod val="75000"/>
                  </a:schemeClr>
                </a:solidFill>
              </a:endParaRPr>
            </a:p>
            <a:p>
              <a:pPr algn="ctr"/>
              <a:r>
                <a:rPr lang="vi-VN" sz="3200" b="1" i="1" dirty="0">
                  <a:solidFill>
                    <a:schemeClr val="accent5">
                      <a:lumMod val="75000"/>
                    </a:schemeClr>
                  </a:solidFill>
                </a:rPr>
                <a:t>Lê-ô-nác-đô?</a:t>
              </a:r>
            </a:p>
          </p:txBody>
        </p:sp>
        <p:pic>
          <p:nvPicPr>
            <p:cNvPr id="7" name="Picture 6">
              <a:extLst>
                <a:ext uri="{FF2B5EF4-FFF2-40B4-BE49-F238E27FC236}">
                  <a16:creationId xmlns:a16="http://schemas.microsoft.com/office/drawing/2014/main" id="{AF03B351-A446-57EA-2378-BCFD5139C00F}"/>
                </a:ext>
              </a:extLst>
            </p:cNvPr>
            <p:cNvPicPr>
              <a:picLocks noChangeAspect="1"/>
            </p:cNvPicPr>
            <p:nvPr/>
          </p:nvPicPr>
          <p:blipFill>
            <a:blip r:embed="rId2"/>
            <a:stretch>
              <a:fillRect/>
            </a:stretch>
          </p:blipFill>
          <p:spPr>
            <a:xfrm rot="602090">
              <a:off x="194873" y="5205460"/>
              <a:ext cx="1062611" cy="1301156"/>
            </a:xfrm>
            <a:prstGeom prst="rect">
              <a:avLst/>
            </a:prstGeom>
          </p:spPr>
        </p:pic>
      </p:grpSp>
      <p:pic>
        <p:nvPicPr>
          <p:cNvPr id="9" name="Picture 8">
            <a:extLst>
              <a:ext uri="{FF2B5EF4-FFF2-40B4-BE49-F238E27FC236}">
                <a16:creationId xmlns:a16="http://schemas.microsoft.com/office/drawing/2014/main" id="{6BE33698-7269-8E10-68F6-F4326DDE6E8B}"/>
              </a:ext>
            </a:extLst>
          </p:cNvPr>
          <p:cNvPicPr>
            <a:picLocks noChangeAspect="1"/>
          </p:cNvPicPr>
          <p:nvPr/>
        </p:nvPicPr>
        <p:blipFill>
          <a:blip r:embed="rId3"/>
          <a:stretch>
            <a:fillRect/>
          </a:stretch>
        </p:blipFill>
        <p:spPr>
          <a:xfrm>
            <a:off x="3832176" y="100522"/>
            <a:ext cx="4060288" cy="1414395"/>
          </a:xfrm>
          <a:prstGeom prst="rect">
            <a:avLst/>
          </a:prstGeom>
        </p:spPr>
      </p:pic>
    </p:spTree>
    <p:extLst>
      <p:ext uri="{BB962C8B-B14F-4D97-AF65-F5344CB8AC3E}">
        <p14:creationId xmlns:p14="http://schemas.microsoft.com/office/powerpoint/2010/main" val="228280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6D3337-07E7-0C82-E9D3-1F758071633D}"/>
              </a:ext>
            </a:extLst>
          </p:cNvPr>
          <p:cNvPicPr>
            <a:picLocks noChangeAspect="1"/>
          </p:cNvPicPr>
          <p:nvPr/>
        </p:nvPicPr>
        <p:blipFill>
          <a:blip r:embed="rId2"/>
          <a:stretch>
            <a:fillRect/>
          </a:stretch>
        </p:blipFill>
        <p:spPr>
          <a:xfrm>
            <a:off x="3822016" y="0"/>
            <a:ext cx="4060288" cy="1414395"/>
          </a:xfrm>
          <a:prstGeom prst="rect">
            <a:avLst/>
          </a:prstGeom>
        </p:spPr>
      </p:pic>
      <p:grpSp>
        <p:nvGrpSpPr>
          <p:cNvPr id="10" name="Group 9">
            <a:extLst>
              <a:ext uri="{FF2B5EF4-FFF2-40B4-BE49-F238E27FC236}">
                <a16:creationId xmlns:a16="http://schemas.microsoft.com/office/drawing/2014/main" id="{64697C58-CFC6-D115-8651-279D4ED17BEC}"/>
              </a:ext>
            </a:extLst>
          </p:cNvPr>
          <p:cNvGrpSpPr/>
          <p:nvPr/>
        </p:nvGrpSpPr>
        <p:grpSpPr>
          <a:xfrm>
            <a:off x="-132084" y="1112520"/>
            <a:ext cx="11653523" cy="2265684"/>
            <a:chOff x="-436884" y="5156200"/>
            <a:chExt cx="11653523" cy="2265684"/>
          </a:xfrm>
        </p:grpSpPr>
        <p:sp>
          <p:nvSpPr>
            <p:cNvPr id="11" name="Rectangle: Rounded Corners 22">
              <a:extLst>
                <a:ext uri="{FF2B5EF4-FFF2-40B4-BE49-F238E27FC236}">
                  <a16:creationId xmlns:a16="http://schemas.microsoft.com/office/drawing/2014/main" id="{230D8D57-3F1B-F6FA-6652-741622D6B22F}"/>
                </a:ext>
              </a:extLst>
            </p:cNvPr>
            <p:cNvSpPr/>
            <p:nvPr/>
          </p:nvSpPr>
          <p:spPr>
            <a:xfrm>
              <a:off x="829122" y="5870449"/>
              <a:ext cx="1038751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6">
                  <a:lumMod val="50000"/>
                </a:schemeClr>
              </a:solidFill>
              <a:prstDash val="sysDot"/>
              <a:extLst>
                <a:ext uri="{C807C97D-BFC1-408E-A445-0C87EB9F89A2}">
                  <ask:lineSketchStyleProps xmlns:ask="http://schemas.microsoft.com/office/drawing/2018/sketchyshapes" xmlns="" sd="1768336300">
                    <a:custGeom>
                      <a:avLst/>
                      <a:gdLst>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7517" h="987551" fill="none" extrusionOk="0">
                          <a:moveTo>
                            <a:pt x="0" y="164595"/>
                          </a:moveTo>
                          <a:cubicBezTo>
                            <a:pt x="3155" y="71468"/>
                            <a:pt x="72234" y="-5090"/>
                            <a:pt x="164595" y="0"/>
                          </a:cubicBezTo>
                          <a:cubicBezTo>
                            <a:pt x="1471670" y="-162111"/>
                            <a:pt x="9116363" y="-123621"/>
                            <a:pt x="10222922" y="0"/>
                          </a:cubicBezTo>
                          <a:cubicBezTo>
                            <a:pt x="10317838" y="6900"/>
                            <a:pt x="10378253" y="67956"/>
                            <a:pt x="10387517" y="164595"/>
                          </a:cubicBezTo>
                          <a:cubicBezTo>
                            <a:pt x="10370098" y="428813"/>
                            <a:pt x="10433018" y="581529"/>
                            <a:pt x="10387517" y="822956"/>
                          </a:cubicBezTo>
                          <a:cubicBezTo>
                            <a:pt x="10383766" y="928326"/>
                            <a:pt x="10320140" y="993255"/>
                            <a:pt x="10222922" y="987551"/>
                          </a:cubicBezTo>
                          <a:cubicBezTo>
                            <a:pt x="8512554" y="1146948"/>
                            <a:pt x="4073944" y="880435"/>
                            <a:pt x="164595" y="987551"/>
                          </a:cubicBezTo>
                          <a:cubicBezTo>
                            <a:pt x="74243" y="992748"/>
                            <a:pt x="886" y="912488"/>
                            <a:pt x="0" y="822956"/>
                          </a:cubicBezTo>
                          <a:cubicBezTo>
                            <a:pt x="3288" y="621138"/>
                            <a:pt x="-34340" y="280284"/>
                            <a:pt x="0" y="164595"/>
                          </a:cubicBezTo>
                          <a:close/>
                        </a:path>
                        <a:path w="10387517" h="987551" stroke="0" extrusionOk="0">
                          <a:moveTo>
                            <a:pt x="0" y="164595"/>
                          </a:moveTo>
                          <a:cubicBezTo>
                            <a:pt x="814" y="56152"/>
                            <a:pt x="71386" y="-1554"/>
                            <a:pt x="164595" y="0"/>
                          </a:cubicBezTo>
                          <a:cubicBezTo>
                            <a:pt x="5091509" y="31561"/>
                            <a:pt x="8165051" y="164257"/>
                            <a:pt x="10222922" y="0"/>
                          </a:cubicBezTo>
                          <a:cubicBezTo>
                            <a:pt x="10311301" y="4984"/>
                            <a:pt x="10380356" y="60987"/>
                            <a:pt x="10387517" y="164595"/>
                          </a:cubicBezTo>
                          <a:cubicBezTo>
                            <a:pt x="10407549" y="268042"/>
                            <a:pt x="10438250" y="651497"/>
                            <a:pt x="10387517" y="822956"/>
                          </a:cubicBezTo>
                          <a:cubicBezTo>
                            <a:pt x="10394288" y="912203"/>
                            <a:pt x="10314387" y="992244"/>
                            <a:pt x="10222922" y="987551"/>
                          </a:cubicBezTo>
                          <a:cubicBezTo>
                            <a:pt x="6642454" y="947819"/>
                            <a:pt x="3324934"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accent5">
                      <a:lumMod val="75000"/>
                    </a:schemeClr>
                  </a:solidFill>
                  <a:latin typeface="Cambria" panose="02040503050406030204" pitchFamily="18" charset="0"/>
                  <a:ea typeface="Cambria" panose="02040503050406030204" pitchFamily="18" charset="0"/>
                </a:rPr>
                <a:t>Câu tục ngữ nào sau đây nói lên ý nghĩa của câu chuyện? Chọn đáp án đúng.</a:t>
              </a:r>
            </a:p>
          </p:txBody>
        </p:sp>
        <p:pic>
          <p:nvPicPr>
            <p:cNvPr id="12" name="Picture 11" descr="A blue and red number on a black background&#10;&#10;Description automatically generated">
              <a:extLst>
                <a:ext uri="{FF2B5EF4-FFF2-40B4-BE49-F238E27FC236}">
                  <a16:creationId xmlns:a16="http://schemas.microsoft.com/office/drawing/2014/main" id="{94649E6A-DBA7-A932-89F7-936A873827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6884" y="5156200"/>
              <a:ext cx="2265684" cy="2265684"/>
            </a:xfrm>
            <a:prstGeom prst="rect">
              <a:avLst/>
            </a:prstGeom>
          </p:spPr>
        </p:pic>
      </p:grpSp>
      <p:sp>
        <p:nvSpPr>
          <p:cNvPr id="13" name="TextBox 12">
            <a:extLst>
              <a:ext uri="{FF2B5EF4-FFF2-40B4-BE49-F238E27FC236}">
                <a16:creationId xmlns:a16="http://schemas.microsoft.com/office/drawing/2014/main" id="{17B59875-3FF1-8E9C-CE45-BFB4BFDE7F1B}"/>
              </a:ext>
            </a:extLst>
          </p:cNvPr>
          <p:cNvSpPr txBox="1"/>
          <p:nvPr/>
        </p:nvSpPr>
        <p:spPr>
          <a:xfrm>
            <a:off x="621792" y="3502005"/>
            <a:ext cx="11045952" cy="2554545"/>
          </a:xfrm>
          <a:prstGeom prst="rect">
            <a:avLst/>
          </a:prstGeom>
          <a:noFill/>
        </p:spPr>
        <p:txBody>
          <a:bodyPr wrap="square">
            <a:spAutoFit/>
          </a:bodyPr>
          <a:lstStyle/>
          <a:p>
            <a:pPr algn="just"/>
            <a:r>
              <a:rPr lang="en-US" sz="4000" dirty="0"/>
              <a:t>A</a:t>
            </a:r>
            <a:r>
              <a:rPr lang="vi-VN" sz="4000" dirty="0"/>
              <a:t>.	Có công mài sắt, có ngày nên kim.</a:t>
            </a:r>
          </a:p>
          <a:p>
            <a:pPr algn="just"/>
            <a:r>
              <a:rPr lang="vi-VN" sz="4000" dirty="0"/>
              <a:t>B.	Không thầy đố mày làm nên.</a:t>
            </a:r>
          </a:p>
          <a:p>
            <a:pPr algn="just"/>
            <a:r>
              <a:rPr lang="vi-VN" sz="4000" dirty="0"/>
              <a:t>C.	Lá lành đùm lá rách.</a:t>
            </a:r>
          </a:p>
          <a:p>
            <a:pPr algn="just"/>
            <a:r>
              <a:rPr lang="vi-VN" sz="4000" dirty="0"/>
              <a:t>D.	Ăn quả nhớ người trồng cây</a:t>
            </a:r>
          </a:p>
        </p:txBody>
      </p:sp>
      <p:sp>
        <p:nvSpPr>
          <p:cNvPr id="14" name="Oval 13">
            <a:extLst>
              <a:ext uri="{FF2B5EF4-FFF2-40B4-BE49-F238E27FC236}">
                <a16:creationId xmlns:a16="http://schemas.microsoft.com/office/drawing/2014/main" id="{F6BD74E7-E3ED-BFE3-3B30-B34B1255A6AF}"/>
              </a:ext>
            </a:extLst>
          </p:cNvPr>
          <p:cNvSpPr/>
          <p:nvPr/>
        </p:nvSpPr>
        <p:spPr>
          <a:xfrm>
            <a:off x="528320" y="3566160"/>
            <a:ext cx="680720" cy="58928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1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6AF1F7A-9F7F-F6DD-B188-6BDF2376C905}"/>
              </a:ext>
            </a:extLst>
          </p:cNvPr>
          <p:cNvSpPr txBox="1"/>
          <p:nvPr/>
        </p:nvSpPr>
        <p:spPr>
          <a:xfrm>
            <a:off x="1111504" y="2600332"/>
            <a:ext cx="9619488" cy="3034357"/>
          </a:xfrm>
          <a:prstGeom prst="rect">
            <a:avLst/>
          </a:prstGeom>
          <a:noFill/>
        </p:spPr>
        <p:txBody>
          <a:bodyPr wrap="square">
            <a:spAutoFit/>
          </a:bodyPr>
          <a:lstStyle/>
          <a:p>
            <a:pPr indent="180340" algn="ctr">
              <a:lnSpc>
                <a:spcPct val="150000"/>
              </a:lnSpc>
            </a:pP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Câu chuyện giúp chúng ta hiểu được muốn đạt được thành công cần phải có sự nỗ lực, cố gắng khổ luyện.</a:t>
            </a:r>
            <a:endParaRPr lang="vi-VN" sz="4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FD33BDF-3452-40D8-E78F-90E7A92AEF3E}"/>
              </a:ext>
            </a:extLst>
          </p:cNvPr>
          <p:cNvPicPr>
            <a:picLocks noChangeAspect="1"/>
          </p:cNvPicPr>
          <p:nvPr/>
        </p:nvPicPr>
        <p:blipFill>
          <a:blip r:embed="rId2"/>
          <a:stretch>
            <a:fillRect/>
          </a:stretch>
        </p:blipFill>
        <p:spPr>
          <a:xfrm>
            <a:off x="2723610" y="798514"/>
            <a:ext cx="6602540" cy="1420491"/>
          </a:xfrm>
          <a:prstGeom prst="rect">
            <a:avLst/>
          </a:prstGeom>
        </p:spPr>
      </p:pic>
    </p:spTree>
    <p:extLst>
      <p:ext uri="{BB962C8B-B14F-4D97-AF65-F5344CB8AC3E}">
        <p14:creationId xmlns:p14="http://schemas.microsoft.com/office/powerpoint/2010/main" val="7022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BAF3D7-E76C-7ABA-68D4-BE357933930D}"/>
              </a:ext>
            </a:extLst>
          </p:cNvPr>
          <p:cNvSpPr txBox="1"/>
          <p:nvPr/>
        </p:nvSpPr>
        <p:spPr>
          <a:xfrm>
            <a:off x="6163056" y="2779776"/>
            <a:ext cx="311816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Hoạt</a:t>
            </a:r>
            <a:r>
              <a:rPr kumimoji="0" lang="en-GB" sz="4800" b="0" i="0" u="none" strike="noStrike" kern="1200" cap="none" spc="0" normalizeH="0" baseline="0" noProof="0" dirty="0">
                <a:ln>
                  <a:noFill/>
                </a:ln>
                <a:solidFill>
                  <a:srgbClr val="E97132"/>
                </a:solidFill>
                <a:effectLst/>
                <a:uLnTx/>
                <a:uFillTx/>
                <a:latin typeface="iCiel Nabila" pitchFamily="2" charset="-93"/>
                <a:ea typeface="+mn-ea"/>
                <a:cs typeface="+mn-cs"/>
              </a:rPr>
              <a:t> </a:t>
            </a: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động</a:t>
            </a:r>
            <a:endParaRPr kumimoji="0" lang="vi-VN" sz="4800" b="0" i="0" u="none" strike="noStrike" kern="1200" cap="none" spc="0" normalizeH="0" baseline="0" noProof="0" dirty="0">
              <a:ln>
                <a:noFill/>
              </a:ln>
              <a:solidFill>
                <a:srgbClr val="E97132"/>
              </a:solidFill>
              <a:effectLst/>
              <a:uLnTx/>
              <a:uFillTx/>
              <a:latin typeface="iCiel Nabila" pitchFamily="2" charset="-93"/>
              <a:ea typeface="+mn-ea"/>
              <a:cs typeface="+mn-cs"/>
            </a:endParaRPr>
          </a:p>
        </p:txBody>
      </p:sp>
      <p:sp>
        <p:nvSpPr>
          <p:cNvPr id="7" name="TextBox 6">
            <a:extLst>
              <a:ext uri="{FF2B5EF4-FFF2-40B4-BE49-F238E27FC236}">
                <a16:creationId xmlns:a16="http://schemas.microsoft.com/office/drawing/2014/main" id="{7CC9E5B5-5F6E-E919-4807-FF6F09903BE3}"/>
              </a:ext>
            </a:extLst>
          </p:cNvPr>
          <p:cNvSpPr txBox="1"/>
          <p:nvPr/>
        </p:nvSpPr>
        <p:spPr>
          <a:xfrm>
            <a:off x="5431536" y="3610773"/>
            <a:ext cx="49194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Luyện</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đọc</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diễn</a:t>
            </a:r>
            <a:r>
              <a:rPr kumimoji="0" lang="en-GB" sz="7200" b="0" i="0" u="none" strike="noStrike" kern="1200" cap="none" spc="0" normalizeH="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cảm</a:t>
            </a:r>
            <a:endParaRPr kumimoji="0" lang="vi-VN"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endParaRPr>
          </a:p>
        </p:txBody>
      </p:sp>
    </p:spTree>
    <p:extLst>
      <p:ext uri="{BB962C8B-B14F-4D97-AF65-F5344CB8AC3E}">
        <p14:creationId xmlns:p14="http://schemas.microsoft.com/office/powerpoint/2010/main" val="242613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6AF1F7A-9F7F-F6DD-B188-6BDF2376C905}"/>
              </a:ext>
            </a:extLst>
          </p:cNvPr>
          <p:cNvSpPr txBox="1"/>
          <p:nvPr/>
        </p:nvSpPr>
        <p:spPr>
          <a:xfrm>
            <a:off x="765048" y="2541404"/>
            <a:ext cx="10736072" cy="3903504"/>
          </a:xfrm>
          <a:prstGeom prst="rect">
            <a:avLst/>
          </a:prstGeom>
          <a:noFill/>
        </p:spPr>
        <p:txBody>
          <a:bodyPr wrap="square">
            <a:spAutoFit/>
          </a:bodyPr>
          <a:lstStyle/>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Đây là văn bản truyện, chú ý đọc để thể hiện được tình cảm, và cảm xúc của mỗi nhân vật qua các lời thoại trong văn bản.</a:t>
            </a:r>
          </a:p>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Đọc tốc độ vừa phải, nhấn giọng từ ngữ thể hiện sự biến đổi cảm xúc của nhân vật: không vui, chán nản, do  dự, quyết tâm…</a:t>
            </a:r>
          </a:p>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Biết đổi giọng nhân vật, giọng kể chuyện khi đọc lời thoại,… Lưu ý giọng thầy giáo ân cần nhưng nghiêm khắc.</a:t>
            </a:r>
          </a:p>
        </p:txBody>
      </p:sp>
      <p:grpSp>
        <p:nvGrpSpPr>
          <p:cNvPr id="6" name="Group 5">
            <a:extLst>
              <a:ext uri="{FF2B5EF4-FFF2-40B4-BE49-F238E27FC236}">
                <a16:creationId xmlns:a16="http://schemas.microsoft.com/office/drawing/2014/main" id="{3AE2C1F5-B447-6FC2-15F2-E2710AED27EB}"/>
              </a:ext>
            </a:extLst>
          </p:cNvPr>
          <p:cNvGrpSpPr/>
          <p:nvPr/>
        </p:nvGrpSpPr>
        <p:grpSpPr>
          <a:xfrm>
            <a:off x="7669052" y="64008"/>
            <a:ext cx="4273011" cy="2942770"/>
            <a:chOff x="7669052" y="64008"/>
            <a:chExt cx="4273011" cy="2942770"/>
          </a:xfrm>
        </p:grpSpPr>
        <p:sp>
          <p:nvSpPr>
            <p:cNvPr id="4" name="Freeform 17">
              <a:extLst>
                <a:ext uri="{FF2B5EF4-FFF2-40B4-BE49-F238E27FC236}">
                  <a16:creationId xmlns:a16="http://schemas.microsoft.com/office/drawing/2014/main" id="{C3719F9F-90CF-FE08-D60C-A6E61084CEDE}"/>
                </a:ext>
              </a:extLst>
            </p:cNvPr>
            <p:cNvSpPr/>
            <p:nvPr/>
          </p:nvSpPr>
          <p:spPr>
            <a:xfrm>
              <a:off x="7669052" y="64008"/>
              <a:ext cx="4273011" cy="2942770"/>
            </a:xfrm>
            <a:custGeom>
              <a:avLst/>
              <a:gdLst/>
              <a:ahLst/>
              <a:cxnLst/>
              <a:rect l="l" t="t" r="r" b="b"/>
              <a:pathLst>
                <a:path w="2478828" h="1936584">
                  <a:moveTo>
                    <a:pt x="0" y="0"/>
                  </a:moveTo>
                  <a:lnTo>
                    <a:pt x="2478828" y="0"/>
                  </a:lnTo>
                  <a:lnTo>
                    <a:pt x="2478828" y="1936585"/>
                  </a:lnTo>
                  <a:lnTo>
                    <a:pt x="0" y="19365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E0FE7FBC-725A-7412-1F94-FDD3092AA867}"/>
                </a:ext>
              </a:extLst>
            </p:cNvPr>
            <p:cNvSpPr txBox="1"/>
            <p:nvPr/>
          </p:nvSpPr>
          <p:spPr>
            <a:xfrm>
              <a:off x="7796163" y="945787"/>
              <a:ext cx="4018788" cy="707886"/>
            </a:xfrm>
            <a:prstGeom prst="rect">
              <a:avLst/>
            </a:prstGeom>
            <a:noFill/>
          </p:spPr>
          <p:txBody>
            <a:bodyPr wrap="square" rtlCol="0">
              <a:spAutoFit/>
            </a:bodyPr>
            <a:lstStyle/>
            <a:p>
              <a:pPr algn="ct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Hướng</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dẫn</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đọc</a:t>
              </a:r>
              <a:endParaRPr lang="vi-VN" sz="4000" dirty="0">
                <a:solidFill>
                  <a:schemeClr val="bg1"/>
                </a:solidFill>
                <a:latin typeface="iCiel Pony" panose="02000000000000000000" pitchFamily="2" charset="-93"/>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4921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5"/>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B09999A-50A8-90A0-3D28-9E3F1F7BF210}"/>
              </a:ext>
            </a:extLst>
          </p:cNvPr>
          <p:cNvPicPr>
            <a:picLocks noChangeAspect="1"/>
          </p:cNvPicPr>
          <p:nvPr/>
        </p:nvPicPr>
        <p:blipFill>
          <a:blip r:embed="rId6"/>
          <a:stretch>
            <a:fillRect/>
          </a:stretch>
        </p:blipFill>
        <p:spPr>
          <a:xfrm>
            <a:off x="7392213" y="923387"/>
            <a:ext cx="4682134" cy="3609145"/>
          </a:xfrm>
          <a:prstGeom prst="rect">
            <a:avLst/>
          </a:prstGeom>
        </p:spPr>
      </p:pic>
    </p:spTree>
    <p:extLst>
      <p:ext uri="{BB962C8B-B14F-4D97-AF65-F5344CB8AC3E}">
        <p14:creationId xmlns:p14="http://schemas.microsoft.com/office/powerpoint/2010/main" val="402304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205D939-00C4-4F2E-9797-3170DD040D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EE4E44-1403-472B-8C01-D354CB8F5A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nting of two people&#10;&#10;Description automatically generated">
            <a:extLst>
              <a:ext uri="{FF2B5EF4-FFF2-40B4-BE49-F238E27FC236}">
                <a16:creationId xmlns:a16="http://schemas.microsoft.com/office/drawing/2014/main" id="{553B4CBA-FBF5-CA26-7246-EB58531CBC3D}"/>
              </a:ext>
            </a:extLst>
          </p:cNvPr>
          <p:cNvPicPr>
            <a:picLocks noChangeAspect="1"/>
          </p:cNvPicPr>
          <p:nvPr/>
        </p:nvPicPr>
        <p:blipFill>
          <a:blip r:embed="rId2" cstate="print">
            <a:extLst>
              <a:ext uri="{28A0092B-C50C-407E-A947-70E740481C1C}">
                <a14:useLocalDpi xmlns:a14="http://schemas.microsoft.com/office/drawing/2010/main" val="0"/>
              </a:ext>
            </a:extLst>
          </a:blip>
          <a:srcRect t="7417" r="-2" b="-2"/>
          <a:stretch/>
        </p:blipFill>
        <p:spPr bwMode="auto">
          <a:xfrm>
            <a:off x="6421035" y="643467"/>
            <a:ext cx="5129784" cy="5571066"/>
          </a:xfrm>
          <a:prstGeom prst="rect">
            <a:avLst/>
          </a:prstGeom>
          <a:noFill/>
        </p:spPr>
      </p:pic>
      <p:sp>
        <p:nvSpPr>
          <p:cNvPr id="19" name="Rectangle 18">
            <a:extLst>
              <a:ext uri="{FF2B5EF4-FFF2-40B4-BE49-F238E27FC236}">
                <a16:creationId xmlns:a16="http://schemas.microsoft.com/office/drawing/2014/main" id="{583CCE40-4C5F-42D3-86D9-7892AD1E98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the last supper&#10;&#10;Description automatically generated">
            <a:extLst>
              <a:ext uri="{FF2B5EF4-FFF2-40B4-BE49-F238E27FC236}">
                <a16:creationId xmlns:a16="http://schemas.microsoft.com/office/drawing/2014/main" id="{60CF4685-66F0-2E3D-9CF1-4F54E8A5105B}"/>
              </a:ext>
            </a:extLst>
          </p:cNvPr>
          <p:cNvPicPr>
            <a:picLocks noChangeAspect="1"/>
          </p:cNvPicPr>
          <p:nvPr/>
        </p:nvPicPr>
        <p:blipFill>
          <a:blip r:embed="rId3" cstate="print">
            <a:extLst>
              <a:ext uri="{28A0092B-C50C-407E-A947-70E740481C1C}">
                <a14:useLocalDpi xmlns:a14="http://schemas.microsoft.com/office/drawing/2010/main" val="0"/>
              </a:ext>
            </a:extLst>
          </a:blip>
          <a:srcRect l="14264" r="12533"/>
          <a:stretch/>
        </p:blipFill>
        <p:spPr bwMode="auto">
          <a:xfrm rot="10800000" flipV="1">
            <a:off x="641180" y="643467"/>
            <a:ext cx="5129784" cy="5571066"/>
          </a:xfrm>
          <a:prstGeom prst="rect">
            <a:avLst/>
          </a:prstGeom>
          <a:noFill/>
        </p:spPr>
      </p:pic>
    </p:spTree>
    <p:extLst>
      <p:ext uri="{BB962C8B-B14F-4D97-AF65-F5344CB8AC3E}">
        <p14:creationId xmlns:p14="http://schemas.microsoft.com/office/powerpoint/2010/main" val="350577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7"/>
          <a:stretch>
            <a:fillRect/>
          </a:stretch>
        </p:blipFill>
        <p:spPr>
          <a:xfrm>
            <a:off x="406847" y="3045789"/>
            <a:ext cx="6888802" cy="2222742"/>
          </a:xfrm>
          <a:prstGeom prst="rect">
            <a:avLst/>
          </a:prstGeom>
        </p:spPr>
      </p:pic>
      <p:pic>
        <p:nvPicPr>
          <p:cNvPr id="6" name="Picture 5">
            <a:extLst>
              <a:ext uri="{FF2B5EF4-FFF2-40B4-BE49-F238E27FC236}">
                <a16:creationId xmlns:a16="http://schemas.microsoft.com/office/drawing/2014/main" id="{2AD58323-FF7E-9193-0321-D64B1BF8ED0B}"/>
              </a:ext>
            </a:extLst>
          </p:cNvPr>
          <p:cNvPicPr>
            <a:picLocks noChangeAspect="1"/>
          </p:cNvPicPr>
          <p:nvPr/>
        </p:nvPicPr>
        <p:blipFill>
          <a:blip r:embed="rId8"/>
          <a:stretch>
            <a:fillRect/>
          </a:stretch>
        </p:blipFill>
        <p:spPr>
          <a:xfrm>
            <a:off x="7290613" y="842107"/>
            <a:ext cx="4682134" cy="3609145"/>
          </a:xfrm>
          <a:prstGeom prst="rect">
            <a:avLst/>
          </a:prstGeom>
        </p:spPr>
      </p:pic>
    </p:spTree>
    <p:extLst>
      <p:ext uri="{BB962C8B-B14F-4D97-AF65-F5344CB8AC3E}">
        <p14:creationId xmlns:p14="http://schemas.microsoft.com/office/powerpoint/2010/main" val="90305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5EFCE7C8-EA92-026D-93FB-D42CCE07E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0" y="2560782"/>
            <a:ext cx="6372712" cy="4924368"/>
          </a:xfrm>
          <a:prstGeom prst="rect">
            <a:avLst/>
          </a:prstGeom>
        </p:spPr>
      </p:pic>
    </p:spTree>
    <p:extLst>
      <p:ext uri="{BB962C8B-B14F-4D97-AF65-F5344CB8AC3E}">
        <p14:creationId xmlns:p14="http://schemas.microsoft.com/office/powerpoint/2010/main" val="40986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16061" y="317935"/>
            <a:ext cx="10555953" cy="2089985"/>
            <a:chOff x="499142" y="1369285"/>
            <a:chExt cx="10555953" cy="2089985"/>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1038120" y="1670333"/>
              <a:ext cx="10016975" cy="1788937"/>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xmlns="" sd="1768336300">
                    <a:custGeom>
                      <a:avLst/>
                      <a:gdLst>
                        <a:gd name="connsiteX0" fmla="*/ 0 w 10016975"/>
                        <a:gd name="connsiteY0" fmla="*/ 298162 h 1788937"/>
                        <a:gd name="connsiteX1" fmla="*/ 182862 w 10016975"/>
                        <a:gd name="connsiteY1" fmla="*/ 0 h 1788937"/>
                        <a:gd name="connsiteX2" fmla="*/ 9834112 w 10016975"/>
                        <a:gd name="connsiteY2" fmla="*/ 0 h 1788937"/>
                        <a:gd name="connsiteX3" fmla="*/ 10016975 w 10016975"/>
                        <a:gd name="connsiteY3" fmla="*/ 298162 h 1788937"/>
                        <a:gd name="connsiteX4" fmla="*/ 10016975 w 10016975"/>
                        <a:gd name="connsiteY4" fmla="*/ 1490774 h 1788937"/>
                        <a:gd name="connsiteX5" fmla="*/ 9834112 w 10016975"/>
                        <a:gd name="connsiteY5" fmla="*/ 1788937 h 1788937"/>
                        <a:gd name="connsiteX6" fmla="*/ 182862 w 10016975"/>
                        <a:gd name="connsiteY6" fmla="*/ 1788937 h 1788937"/>
                        <a:gd name="connsiteX7" fmla="*/ 0 w 10016975"/>
                        <a:gd name="connsiteY7" fmla="*/ 1490774 h 1788937"/>
                        <a:gd name="connsiteX8" fmla="*/ 0 w 10016975"/>
                        <a:gd name="connsiteY8" fmla="*/ 298162 h 1788937"/>
                        <a:gd name="connsiteX0" fmla="*/ 0 w 10016975"/>
                        <a:gd name="connsiteY0" fmla="*/ 298162 h 1788937"/>
                        <a:gd name="connsiteX1" fmla="*/ 182862 w 10016975"/>
                        <a:gd name="connsiteY1" fmla="*/ 0 h 1788937"/>
                        <a:gd name="connsiteX2" fmla="*/ 9834112 w 10016975"/>
                        <a:gd name="connsiteY2" fmla="*/ 0 h 1788937"/>
                        <a:gd name="connsiteX3" fmla="*/ 10016975 w 10016975"/>
                        <a:gd name="connsiteY3" fmla="*/ 298162 h 1788937"/>
                        <a:gd name="connsiteX4" fmla="*/ 10016975 w 10016975"/>
                        <a:gd name="connsiteY4" fmla="*/ 1490774 h 1788937"/>
                        <a:gd name="connsiteX5" fmla="*/ 9834112 w 10016975"/>
                        <a:gd name="connsiteY5" fmla="*/ 1788937 h 1788937"/>
                        <a:gd name="connsiteX6" fmla="*/ 182862 w 10016975"/>
                        <a:gd name="connsiteY6" fmla="*/ 1788937 h 1788937"/>
                        <a:gd name="connsiteX7" fmla="*/ 0 w 10016975"/>
                        <a:gd name="connsiteY7" fmla="*/ 1490774 h 1788937"/>
                        <a:gd name="connsiteX8" fmla="*/ 0 w 10016975"/>
                        <a:gd name="connsiteY8" fmla="*/ 298162 h 178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6975" h="1788937" fill="none" extrusionOk="0">
                          <a:moveTo>
                            <a:pt x="0" y="298162"/>
                          </a:moveTo>
                          <a:cubicBezTo>
                            <a:pt x="11292" y="121929"/>
                            <a:pt x="79863" y="-9143"/>
                            <a:pt x="182862" y="0"/>
                          </a:cubicBezTo>
                          <a:cubicBezTo>
                            <a:pt x="2695270" y="-515351"/>
                            <a:pt x="7641058" y="-217278"/>
                            <a:pt x="9834112" y="0"/>
                          </a:cubicBezTo>
                          <a:cubicBezTo>
                            <a:pt x="9944161" y="23400"/>
                            <a:pt x="10000027" y="122304"/>
                            <a:pt x="10016975" y="298162"/>
                          </a:cubicBezTo>
                          <a:cubicBezTo>
                            <a:pt x="10043144" y="803195"/>
                            <a:pt x="10060909" y="1049205"/>
                            <a:pt x="10016975" y="1490774"/>
                          </a:cubicBezTo>
                          <a:cubicBezTo>
                            <a:pt x="10009348" y="1689957"/>
                            <a:pt x="9947156" y="1805362"/>
                            <a:pt x="9834112" y="1788937"/>
                          </a:cubicBezTo>
                          <a:cubicBezTo>
                            <a:pt x="6364842" y="2094764"/>
                            <a:pt x="4370062" y="1624034"/>
                            <a:pt x="182862" y="1788937"/>
                          </a:cubicBezTo>
                          <a:cubicBezTo>
                            <a:pt x="82461" y="1795442"/>
                            <a:pt x="12109" y="1634546"/>
                            <a:pt x="0" y="1490774"/>
                          </a:cubicBezTo>
                          <a:cubicBezTo>
                            <a:pt x="-3750" y="1232284"/>
                            <a:pt x="-41186" y="438727"/>
                            <a:pt x="0" y="298162"/>
                          </a:cubicBezTo>
                          <a:close/>
                        </a:path>
                        <a:path w="10016975" h="1788937" stroke="0" extrusionOk="0">
                          <a:moveTo>
                            <a:pt x="0" y="298162"/>
                          </a:moveTo>
                          <a:cubicBezTo>
                            <a:pt x="552" y="118080"/>
                            <a:pt x="76805" y="1669"/>
                            <a:pt x="182862" y="0"/>
                          </a:cubicBezTo>
                          <a:cubicBezTo>
                            <a:pt x="4562042" y="24906"/>
                            <a:pt x="5736132" y="416184"/>
                            <a:pt x="9834112" y="0"/>
                          </a:cubicBezTo>
                          <a:cubicBezTo>
                            <a:pt x="9914287" y="4164"/>
                            <a:pt x="10036451" y="120865"/>
                            <a:pt x="10016975" y="298162"/>
                          </a:cubicBezTo>
                          <a:cubicBezTo>
                            <a:pt x="9968115" y="578711"/>
                            <a:pt x="9930526" y="1224944"/>
                            <a:pt x="10016975" y="1490774"/>
                          </a:cubicBezTo>
                          <a:cubicBezTo>
                            <a:pt x="10021062" y="1648277"/>
                            <a:pt x="9951087" y="1798448"/>
                            <a:pt x="9834112" y="1788937"/>
                          </a:cubicBezTo>
                          <a:cubicBezTo>
                            <a:pt x="6118438" y="1594814"/>
                            <a:pt x="4889053" y="1746047"/>
                            <a:pt x="182862" y="1788937"/>
                          </a:cubicBezTo>
                          <a:cubicBezTo>
                            <a:pt x="84550" y="1759004"/>
                            <a:pt x="12315" y="1667585"/>
                            <a:pt x="0" y="1490774"/>
                          </a:cubicBezTo>
                          <a:cubicBezTo>
                            <a:pt x="20474" y="966307"/>
                            <a:pt x="30078" y="503355"/>
                            <a:pt x="0" y="298162"/>
                          </a:cubicBezTo>
                          <a:close/>
                        </a:path>
                        <a:path w="10016975" h="1788937" fill="none" stroke="0" extrusionOk="0">
                          <a:moveTo>
                            <a:pt x="0" y="298162"/>
                          </a:moveTo>
                          <a:cubicBezTo>
                            <a:pt x="8825" y="108692"/>
                            <a:pt x="64525" y="-16557"/>
                            <a:pt x="182862" y="0"/>
                          </a:cubicBezTo>
                          <a:cubicBezTo>
                            <a:pt x="3149706" y="-116721"/>
                            <a:pt x="7325628" y="-59496"/>
                            <a:pt x="9834112" y="0"/>
                          </a:cubicBezTo>
                          <a:cubicBezTo>
                            <a:pt x="9937092" y="30588"/>
                            <a:pt x="10006449" y="116172"/>
                            <a:pt x="10016975" y="298162"/>
                          </a:cubicBezTo>
                          <a:cubicBezTo>
                            <a:pt x="9985021" y="767178"/>
                            <a:pt x="10042040" y="1004036"/>
                            <a:pt x="10016975" y="1490774"/>
                          </a:cubicBezTo>
                          <a:cubicBezTo>
                            <a:pt x="10023052" y="1666625"/>
                            <a:pt x="9947147" y="1822592"/>
                            <a:pt x="9834112" y="1788937"/>
                          </a:cubicBezTo>
                          <a:cubicBezTo>
                            <a:pt x="6058259" y="2061694"/>
                            <a:pt x="4727513" y="1767333"/>
                            <a:pt x="182862" y="1788937"/>
                          </a:cubicBezTo>
                          <a:cubicBezTo>
                            <a:pt x="69176" y="1786067"/>
                            <a:pt x="-16249" y="1674706"/>
                            <a:pt x="0" y="1490774"/>
                          </a:cubicBezTo>
                          <a:cubicBezTo>
                            <a:pt x="-8252" y="1215784"/>
                            <a:pt x="-80316" y="459487"/>
                            <a:pt x="0" y="29816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rPr>
                <a:t>1</a:t>
              </a:r>
              <a:r>
                <a:rPr lang="en-US" sz="3200" dirty="0">
                  <a:solidFill>
                    <a:srgbClr val="000000"/>
                  </a:solidFill>
                  <a:latin typeface="Cambria" panose="02040503050406030204" pitchFamily="18" charset="0"/>
                  <a:ea typeface="Cambria" panose="02040503050406030204" pitchFamily="18" charset="0"/>
                </a:rPr>
                <a:t>.</a:t>
              </a:r>
              <a:r>
                <a:rPr lang="vi-VN" sz="3200" b="0" i="0" dirty="0">
                  <a:solidFill>
                    <a:srgbClr val="000000"/>
                  </a:solidFill>
                  <a:effectLst/>
                  <a:latin typeface="Cambria" panose="02040503050406030204" pitchFamily="18" charset="0"/>
                  <a:ea typeface="Cambria" panose="02040503050406030204" pitchFamily="18" charset="0"/>
                </a:rPr>
                <a:t> Tìm các từ ngữ trong và ngoài bài thể hiện nỗ lực của một người trên con đường đi đến thành công.</a:t>
              </a:r>
            </a:p>
            <a:p>
              <a:pPr algn="just"/>
              <a:r>
                <a:rPr lang="vi-VN" sz="3200" b="1" i="0" dirty="0">
                  <a:solidFill>
                    <a:srgbClr val="000000"/>
                  </a:solidFill>
                  <a:effectLst/>
                  <a:latin typeface="Cambria" panose="02040503050406030204" pitchFamily="18" charset="0"/>
                  <a:ea typeface="Cambria" panose="02040503050406030204" pitchFamily="18" charset="0"/>
                </a:rPr>
                <a:t>M</a:t>
              </a:r>
              <a:r>
                <a:rPr lang="vi-VN" sz="3200" b="0" i="0"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khổ công, kiên trì</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a:extLst>
              <a:ext uri="{FF2B5EF4-FFF2-40B4-BE49-F238E27FC236}">
                <a16:creationId xmlns:a16="http://schemas.microsoft.com/office/drawing/2014/main" id="{85E96B50-AE9D-9972-588F-B52D2255C847}"/>
              </a:ext>
            </a:extLst>
          </p:cNvPr>
          <p:cNvSpPr txBox="1"/>
          <p:nvPr/>
        </p:nvSpPr>
        <p:spPr>
          <a:xfrm>
            <a:off x="581152" y="3166725"/>
            <a:ext cx="11045952" cy="1569660"/>
          </a:xfrm>
          <a:prstGeom prst="rect">
            <a:avLst/>
          </a:prstGeom>
          <a:noFill/>
        </p:spPr>
        <p:txBody>
          <a:bodyPr wrap="square">
            <a:spAutoFit/>
          </a:bodyPr>
          <a:lstStyle/>
          <a:p>
            <a:pPr lvl="0" algn="just"/>
            <a:r>
              <a:rPr lang="vi-VN" sz="3200" b="1" dirty="0">
                <a:solidFill>
                  <a:srgbClr val="FF0000"/>
                </a:solidFill>
              </a:rPr>
              <a:t>+ Các từ trong bài: </a:t>
            </a:r>
            <a:r>
              <a:rPr lang="vi-VN" sz="3200" dirty="0">
                <a:solidFill>
                  <a:srgbClr val="FF0000"/>
                </a:solidFill>
              </a:rPr>
              <a:t>khổ công, khổ luyện.</a:t>
            </a:r>
            <a:endParaRPr lang="en-US" sz="3200" dirty="0">
              <a:solidFill>
                <a:srgbClr val="FF0000"/>
              </a:solidFill>
            </a:endParaRPr>
          </a:p>
          <a:p>
            <a:pPr lvl="0" algn="just"/>
            <a:r>
              <a:rPr lang="vi-VN" sz="3200" b="1" dirty="0">
                <a:solidFill>
                  <a:srgbClr val="FF0000"/>
                </a:solidFill>
              </a:rPr>
              <a:t>+ Các từ ngoài bài: </a:t>
            </a:r>
            <a:r>
              <a:rPr lang="vi-VN" sz="3200" dirty="0">
                <a:solidFill>
                  <a:srgbClr val="FF0000"/>
                </a:solidFill>
              </a:rPr>
              <a:t>kiên trì, say mê, chịu khó, nỗ lực, phấn đấu, cố gắng,...</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8073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31952" y="3329285"/>
            <a:ext cx="11045952" cy="2500364"/>
          </a:xfrm>
          <a:prstGeom prst="rect">
            <a:avLst/>
          </a:prstGeom>
          <a:noFill/>
        </p:spPr>
        <p:txBody>
          <a:bodyPr wrap="square">
            <a:spAutoFit/>
          </a:bodyPr>
          <a:lstStyle/>
          <a:p>
            <a:pPr lvl="0" algn="just">
              <a:lnSpc>
                <a:spcPct val="150000"/>
              </a:lnSpc>
            </a:pPr>
            <a:r>
              <a:rPr lang="en-US" sz="3600" dirty="0">
                <a:solidFill>
                  <a:prstClr val="black"/>
                </a:solidFill>
                <a:latin typeface="Cambria" panose="02040503050406030204" pitchFamily="18" charset="0"/>
                <a:ea typeface="Cambria" panose="02040503050406030204" pitchFamily="18" charset="0"/>
              </a:rPr>
              <a:t>Thành </a:t>
            </a:r>
            <a:r>
              <a:rPr lang="en-US" sz="3600" dirty="0" err="1">
                <a:solidFill>
                  <a:prstClr val="black"/>
                </a:solidFill>
                <a:latin typeface="Cambria" panose="02040503050406030204" pitchFamily="18" charset="0"/>
                <a:ea typeface="Cambria" panose="02040503050406030204" pitchFamily="18" charset="0"/>
              </a:rPr>
              <a:t>công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Lê-ô-</a:t>
            </a:r>
            <a:r>
              <a:rPr lang="en-US" sz="3600" dirty="0" err="1">
                <a:solidFill>
                  <a:prstClr val="black"/>
                </a:solidFill>
                <a:latin typeface="Cambria" panose="02040503050406030204" pitchFamily="18" charset="0"/>
                <a:ea typeface="Cambria" panose="02040503050406030204" pitchFamily="18" charset="0"/>
              </a:rPr>
              <a:t>nác</a:t>
            </a:r>
            <a:r>
              <a:rPr lang="en-US" sz="3600" dirty="0">
                <a:solidFill>
                  <a:prstClr val="black"/>
                </a:solidFill>
                <a:latin typeface="Cambria" panose="02040503050406030204" pitchFamily="18" charset="0"/>
                <a:ea typeface="Cambria" panose="02040503050406030204" pitchFamily="18" charset="0"/>
              </a:rPr>
              <a:t>-</a:t>
            </a:r>
            <a:r>
              <a:rPr lang="en-US" sz="3600" dirty="0" err="1">
                <a:solidFill>
                  <a:prstClr val="black"/>
                </a:solidFill>
                <a:latin typeface="Cambria" panose="02040503050406030204" pitchFamily="18" charset="0"/>
                <a:ea typeface="Cambria" panose="02040503050406030204" pitchFamily="18" charset="0"/>
              </a:rPr>
              <a:t>đô</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kết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hợp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yếu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tố</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kiên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dạy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giáo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lực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chính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bản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thân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r>
              <a:rPr lang="en-US" sz="3600" dirty="0">
                <a:solidFill>
                  <a:prstClr val="black"/>
                </a:solidFill>
                <a:latin typeface="Cambria" panose="02040503050406030204" pitchFamily="18" charset="0"/>
                <a:ea typeface="Cambria" panose="02040503050406030204" pitchFamily="18" charset="0"/>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4F4088C9-21F9-402C-2FA1-C82D510E7DAC}"/>
              </a:ext>
            </a:extLst>
          </p:cNvPr>
          <p:cNvGrpSpPr/>
          <p:nvPr/>
        </p:nvGrpSpPr>
        <p:grpSpPr>
          <a:xfrm>
            <a:off x="530352" y="1580239"/>
            <a:ext cx="10798247" cy="1274123"/>
            <a:chOff x="194088" y="2737865"/>
            <a:chExt cx="10798247" cy="1274123"/>
          </a:xfrm>
        </p:grpSpPr>
        <p:sp>
          <p:nvSpPr>
            <p:cNvPr id="6" name="Rectangle: Rounded Corners 5">
              <a:extLst>
                <a:ext uri="{FF2B5EF4-FFF2-40B4-BE49-F238E27FC236}">
                  <a16:creationId xmlns:a16="http://schemas.microsoft.com/office/drawing/2014/main" id="{0B060E5B-5912-7D24-CA91-D6B459504426}"/>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xmlns="" sd="1768336300">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11921" y="65289"/>
                            <a:pt x="70499" y="-11149"/>
                            <a:pt x="164595" y="0"/>
                          </a:cubicBezTo>
                          <a:cubicBezTo>
                            <a:pt x="4858604" y="-297274"/>
                            <a:pt x="8478580" y="-229430"/>
                            <a:pt x="9978297" y="0"/>
                          </a:cubicBezTo>
                          <a:cubicBezTo>
                            <a:pt x="10073949" y="8165"/>
                            <a:pt x="10120890" y="60069"/>
                            <a:pt x="10142892" y="164595"/>
                          </a:cubicBezTo>
                          <a:cubicBezTo>
                            <a:pt x="10154142" y="434036"/>
                            <a:pt x="10188394" y="595219"/>
                            <a:pt x="10142892" y="822956"/>
                          </a:cubicBezTo>
                          <a:cubicBezTo>
                            <a:pt x="10136774" y="937456"/>
                            <a:pt x="10079861" y="997181"/>
                            <a:pt x="9978297" y="987551"/>
                          </a:cubicBezTo>
                          <a:cubicBezTo>
                            <a:pt x="5183410" y="1156141"/>
                            <a:pt x="4127347" y="889860"/>
                            <a:pt x="164595" y="987551"/>
                          </a:cubicBezTo>
                          <a:cubicBezTo>
                            <a:pt x="74959" y="999506"/>
                            <a:pt x="7694" y="901956"/>
                            <a:pt x="0" y="822956"/>
                          </a:cubicBezTo>
                          <a:cubicBezTo>
                            <a:pt x="21380" y="615129"/>
                            <a:pt x="-18817" y="275912"/>
                            <a:pt x="0" y="164595"/>
                          </a:cubicBezTo>
                          <a:close/>
                        </a:path>
                        <a:path w="10142892" h="987551" stroke="0" extrusionOk="0">
                          <a:moveTo>
                            <a:pt x="0" y="164595"/>
                          </a:moveTo>
                          <a:cubicBezTo>
                            <a:pt x="1624" y="45815"/>
                            <a:pt x="69669" y="-282"/>
                            <a:pt x="164595" y="0"/>
                          </a:cubicBezTo>
                          <a:cubicBezTo>
                            <a:pt x="1789300" y="5371"/>
                            <a:pt x="4838283" y="445889"/>
                            <a:pt x="9978297" y="0"/>
                          </a:cubicBezTo>
                          <a:cubicBezTo>
                            <a:pt x="10060699" y="-4655"/>
                            <a:pt x="10150588" y="56174"/>
                            <a:pt x="10142892" y="164595"/>
                          </a:cubicBezTo>
                          <a:cubicBezTo>
                            <a:pt x="10154527" y="271779"/>
                            <a:pt x="10173611" y="631634"/>
                            <a:pt x="10142892" y="822956"/>
                          </a:cubicBezTo>
                          <a:cubicBezTo>
                            <a:pt x="10137826" y="912465"/>
                            <a:pt x="10076788" y="994837"/>
                            <a:pt x="9978297" y="987551"/>
                          </a:cubicBezTo>
                          <a:cubicBezTo>
                            <a:pt x="7454333" y="877352"/>
                            <a:pt x="3248569" y="1065923"/>
                            <a:pt x="164595" y="987551"/>
                          </a:cubicBezTo>
                          <a:cubicBezTo>
                            <a:pt x="60036" y="976584"/>
                            <a:pt x="-5335" y="924355"/>
                            <a:pt x="0" y="822956"/>
                          </a:cubicBezTo>
                          <a:cubicBezTo>
                            <a:pt x="13084" y="574464"/>
                            <a:pt x="-16849" y="421799"/>
                            <a:pt x="0" y="164595"/>
                          </a:cubicBezTo>
                          <a:close/>
                        </a:path>
                        <a:path w="10142892" h="987551" fill="none" stroke="0" extrusionOk="0">
                          <a:moveTo>
                            <a:pt x="0" y="164595"/>
                          </a:moveTo>
                          <a:cubicBezTo>
                            <a:pt x="3394" y="66313"/>
                            <a:pt x="63809" y="-10765"/>
                            <a:pt x="164595" y="0"/>
                          </a:cubicBezTo>
                          <a:cubicBezTo>
                            <a:pt x="5157556" y="-49832"/>
                            <a:pt x="8162135" y="-34417"/>
                            <a:pt x="9978297" y="0"/>
                          </a:cubicBezTo>
                          <a:cubicBezTo>
                            <a:pt x="10066332" y="20487"/>
                            <a:pt x="10131714" y="64560"/>
                            <a:pt x="10142892" y="164595"/>
                          </a:cubicBezTo>
                          <a:cubicBezTo>
                            <a:pt x="10109207" y="412452"/>
                            <a:pt x="10185357" y="574774"/>
                            <a:pt x="10142892" y="822956"/>
                          </a:cubicBezTo>
                          <a:cubicBezTo>
                            <a:pt x="10156645" y="924045"/>
                            <a:pt x="10077528" y="1010061"/>
                            <a:pt x="9978297" y="987551"/>
                          </a:cubicBezTo>
                          <a:cubicBezTo>
                            <a:pt x="5089043" y="1152698"/>
                            <a:pt x="4278846" y="900039"/>
                            <a:pt x="164595" y="987551"/>
                          </a:cubicBezTo>
                          <a:cubicBezTo>
                            <a:pt x="70088" y="991056"/>
                            <a:pt x="-9605" y="926610"/>
                            <a:pt x="0" y="822956"/>
                          </a:cubicBezTo>
                          <a:cubicBezTo>
                            <a:pt x="4675" y="619203"/>
                            <a:pt x="-41738" y="286720"/>
                            <a:pt x="0" y="16459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F9ED5"/>
                  </a:solidFill>
                  <a:effectLst/>
                  <a:uLnTx/>
                  <a:uFillTx/>
                  <a:latin typeface="Cambria" panose="02040503050406030204" pitchFamily="18" charset="0"/>
                  <a:ea typeface="Cambria" panose="02040503050406030204" pitchFamily="18" charset="0"/>
                  <a:cs typeface="+mn-cs"/>
                </a:rPr>
                <a:t>Dùng 2 từ em tìm được ở bài tập 1 để hoàn thiện câu dưới đây:</a:t>
              </a:r>
            </a:p>
          </p:txBody>
        </p:sp>
        <p:pic>
          <p:nvPicPr>
            <p:cNvPr id="7" name="Picture 6">
              <a:extLst>
                <a:ext uri="{FF2B5EF4-FFF2-40B4-BE49-F238E27FC236}">
                  <a16:creationId xmlns:a16="http://schemas.microsoft.com/office/drawing/2014/main" id="{A31A1E10-0896-7964-D486-788A2D884EF1}"/>
                </a:ext>
              </a:extLst>
            </p:cNvPr>
            <p:cNvPicPr>
              <a:picLocks noChangeAspect="1"/>
            </p:cNvPicPr>
            <p:nvPr/>
          </p:nvPicPr>
          <p:blipFill>
            <a:blip r:embed="rId2"/>
            <a:stretch>
              <a:fillRect/>
            </a:stretch>
          </p:blipFill>
          <p:spPr>
            <a:xfrm rot="626717">
              <a:off x="194088" y="2737865"/>
              <a:ext cx="814335" cy="1051849"/>
            </a:xfrm>
            <a:prstGeom prst="rect">
              <a:avLst/>
            </a:prstGeom>
          </p:spPr>
        </p:pic>
      </p:grpSp>
      <p:pic>
        <p:nvPicPr>
          <p:cNvPr id="9" name="Picture 8">
            <a:extLst>
              <a:ext uri="{FF2B5EF4-FFF2-40B4-BE49-F238E27FC236}">
                <a16:creationId xmlns:a16="http://schemas.microsoft.com/office/drawing/2014/main" id="{AFF1762C-1A2C-876D-C92A-94E0E4A47287}"/>
              </a:ext>
            </a:extLst>
          </p:cNvPr>
          <p:cNvPicPr>
            <a:picLocks noChangeAspect="1"/>
          </p:cNvPicPr>
          <p:nvPr/>
        </p:nvPicPr>
        <p:blipFill>
          <a:blip r:embed="rId3"/>
          <a:stretch>
            <a:fillRect/>
          </a:stretch>
        </p:blipFill>
        <p:spPr>
          <a:xfrm>
            <a:off x="3639136" y="151322"/>
            <a:ext cx="4060288" cy="1414395"/>
          </a:xfrm>
          <a:prstGeom prst="rect">
            <a:avLst/>
          </a:prstGeom>
        </p:spPr>
      </p:pic>
      <p:pic>
        <p:nvPicPr>
          <p:cNvPr id="3" name="Picture 2">
            <a:extLst>
              <a:ext uri="{FF2B5EF4-FFF2-40B4-BE49-F238E27FC236}">
                <a16:creationId xmlns:a16="http://schemas.microsoft.com/office/drawing/2014/main" id="{32036E8A-3591-B8F4-AC62-795DA2370249}"/>
              </a:ext>
            </a:extLst>
          </p:cNvPr>
          <p:cNvPicPr>
            <a:picLocks noChangeAspect="1"/>
          </p:cNvPicPr>
          <p:nvPr/>
        </p:nvPicPr>
        <p:blipFill>
          <a:blip r:embed="rId4"/>
          <a:stretch>
            <a:fillRect/>
          </a:stretch>
        </p:blipFill>
        <p:spPr>
          <a:xfrm>
            <a:off x="2112327" y="4246879"/>
            <a:ext cx="1413193" cy="961475"/>
          </a:xfrm>
          <a:prstGeom prst="rect">
            <a:avLst/>
          </a:prstGeom>
        </p:spPr>
      </p:pic>
      <p:pic>
        <p:nvPicPr>
          <p:cNvPr id="8" name="Picture 7">
            <a:extLst>
              <a:ext uri="{FF2B5EF4-FFF2-40B4-BE49-F238E27FC236}">
                <a16:creationId xmlns:a16="http://schemas.microsoft.com/office/drawing/2014/main" id="{B3B0B0C4-9A7A-FDC0-C761-1C220C628CD4}"/>
              </a:ext>
            </a:extLst>
          </p:cNvPr>
          <p:cNvPicPr>
            <a:picLocks noChangeAspect="1"/>
          </p:cNvPicPr>
          <p:nvPr/>
        </p:nvPicPr>
        <p:blipFill>
          <a:blip r:embed="rId4"/>
          <a:stretch>
            <a:fillRect/>
          </a:stretch>
        </p:blipFill>
        <p:spPr>
          <a:xfrm>
            <a:off x="9386887" y="4145279"/>
            <a:ext cx="1352233" cy="961475"/>
          </a:xfrm>
          <a:prstGeom prst="rect">
            <a:avLst/>
          </a:prstGeom>
        </p:spPr>
      </p:pic>
    </p:spTree>
    <p:extLst>
      <p:ext uri="{BB962C8B-B14F-4D97-AF65-F5344CB8AC3E}">
        <p14:creationId xmlns:p14="http://schemas.microsoft.com/office/powerpoint/2010/main" val="50854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3"/>
                                        </p:tgtEl>
                                        <p:attrNameLst>
                                          <p:attrName>ppt_w</p:attrName>
                                        </p:attrNameLst>
                                      </p:cBhvr>
                                      <p:tavLst>
                                        <p:tav tm="0">
                                          <p:val>
                                            <p:strVal val="ppt_w"/>
                                          </p:val>
                                        </p:tav>
                                        <p:tav tm="100000">
                                          <p:val>
                                            <p:fltVal val="0"/>
                                          </p:val>
                                        </p:tav>
                                      </p:tavLst>
                                    </p:anim>
                                    <p:anim calcmode="lin" valueType="num">
                                      <p:cBhvr>
                                        <p:cTn id="23" dur="500"/>
                                        <p:tgtEl>
                                          <p:spTgt spid="3"/>
                                        </p:tgtEl>
                                        <p:attrNameLst>
                                          <p:attrName>ppt_h</p:attrName>
                                        </p:attrNameLst>
                                      </p:cBhvr>
                                      <p:tavLst>
                                        <p:tav tm="0">
                                          <p:val>
                                            <p:strVal val="ppt_h"/>
                                          </p:val>
                                        </p:tav>
                                        <p:tav tm="100000">
                                          <p:val>
                                            <p:fltVal val="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008B213F-684F-9A4F-ED30-1E2ED494905D}"/>
              </a:ext>
            </a:extLst>
          </p:cNvPr>
          <p:cNvPicPr>
            <a:picLocks noChangeAspect="1"/>
          </p:cNvPicPr>
          <p:nvPr/>
        </p:nvPicPr>
        <p:blipFill>
          <a:blip r:embed="rId4"/>
          <a:stretch>
            <a:fillRect/>
          </a:stretch>
        </p:blipFill>
        <p:spPr>
          <a:xfrm>
            <a:off x="5393731" y="3167788"/>
            <a:ext cx="4919898" cy="2310584"/>
          </a:xfrm>
          <a:prstGeom prst="rect">
            <a:avLst/>
          </a:prstGeom>
        </p:spPr>
      </p:pic>
    </p:spTree>
    <p:extLst>
      <p:ext uri="{BB962C8B-B14F-4D97-AF65-F5344CB8AC3E}">
        <p14:creationId xmlns:p14="http://schemas.microsoft.com/office/powerpoint/2010/main" val="37942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905760" y="689582"/>
            <a:ext cx="7166864" cy="2909089"/>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33978" y="1098707"/>
              <a:ext cx="33394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Leonardo da Vinci – Danh họa thiên tài với những bức họa kinh điển - Aloha  Decor">
            <a:extLst>
              <a:ext uri="{FF2B5EF4-FFF2-40B4-BE49-F238E27FC236}">
                <a16:creationId xmlns:a16="http://schemas.microsoft.com/office/drawing/2014/main" id="{2888B5A2-FA39-8465-C7E1-4532C1EB1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817053"/>
            <a:ext cx="4254785" cy="35474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 name="Group 5">
            <a:extLst>
              <a:ext uri="{FF2B5EF4-FFF2-40B4-BE49-F238E27FC236}">
                <a16:creationId xmlns:a16="http://schemas.microsoft.com/office/drawing/2014/main" id="{3C8CCE9C-9508-8228-A6EC-F763F3816CEC}"/>
              </a:ext>
            </a:extLst>
          </p:cNvPr>
          <p:cNvGrpSpPr/>
          <p:nvPr/>
        </p:nvGrpSpPr>
        <p:grpSpPr>
          <a:xfrm>
            <a:off x="5425880" y="814238"/>
            <a:ext cx="6663534" cy="4905841"/>
            <a:chOff x="477960" y="2206159"/>
            <a:chExt cx="6663534" cy="4683846"/>
          </a:xfrm>
        </p:grpSpPr>
        <p:sp>
          <p:nvSpPr>
            <p:cNvPr id="7" name="Freeform 20">
              <a:extLst>
                <a:ext uri="{FF2B5EF4-FFF2-40B4-BE49-F238E27FC236}">
                  <a16:creationId xmlns:a16="http://schemas.microsoft.com/office/drawing/2014/main" id="{2D544176-A278-7BB1-280A-2EF39265AC55}"/>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id="{E24B82C2-B6AF-839E-BEF2-413FF2E0C054}"/>
                </a:ext>
              </a:extLst>
            </p:cNvPr>
            <p:cNvSpPr txBox="1"/>
            <p:nvPr/>
          </p:nvSpPr>
          <p:spPr>
            <a:xfrm>
              <a:off x="813289" y="3661383"/>
              <a:ext cx="6094476" cy="2677656"/>
            </a:xfrm>
            <a:prstGeom prst="rect">
              <a:avLst/>
            </a:prstGeom>
            <a:noFill/>
          </p:spPr>
          <p:txBody>
            <a:bodyPr wrap="square">
              <a:spAutoFit/>
            </a:bodyPr>
            <a:lstStyle/>
            <a:p>
              <a:pPr algn="ctr"/>
              <a:r>
                <a:rPr lang="vi-VN" sz="2400" b="1" i="1" dirty="0"/>
                <a:t>Lê-ô-nác-đô đa Vin-xi là một họa sĩ, nhà điêu khắc, kiến trúc sư người I-ta-li-a nổi tiếng thế giới. Câu chuyện chúng ta sẽ đọc ngày hôm nay kể lại những ngày đầu tiên đi học vẽ của ông. Hãy cùng đọc tác phẩm để xem con đường đến với thành công của ông như thế nào. </a:t>
              </a:r>
              <a:endParaRPr lang="vi-VN" sz="2400" dirty="0"/>
            </a:p>
          </p:txBody>
        </p:sp>
      </p:grpSp>
    </p:spTree>
    <p:extLst>
      <p:ext uri="{BB962C8B-B14F-4D97-AF65-F5344CB8AC3E}">
        <p14:creationId xmlns:p14="http://schemas.microsoft.com/office/powerpoint/2010/main" val="116008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8214360">
                <a:moveTo>
                  <a:pt x="0" y="0"/>
                </a:moveTo>
                <a:lnTo>
                  <a:pt x="18288000" y="0"/>
                </a:lnTo>
                <a:lnTo>
                  <a:pt x="18288000" y="8214360"/>
                </a:lnTo>
                <a:lnTo>
                  <a:pt x="0" y="821436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3" name="Picture 2">
            <a:extLst>
              <a:ext uri="{FF2B5EF4-FFF2-40B4-BE49-F238E27FC236}">
                <a16:creationId xmlns:a16="http://schemas.microsoft.com/office/drawing/2014/main" id="{6EB8C827-C79F-CA33-F148-1D65315AFC6F}"/>
              </a:ext>
            </a:extLst>
          </p:cNvPr>
          <p:cNvPicPr>
            <a:picLocks noChangeAspect="1"/>
          </p:cNvPicPr>
          <p:nvPr/>
        </p:nvPicPr>
        <p:blipFill>
          <a:blip r:embed="rId4"/>
          <a:stretch>
            <a:fillRect/>
          </a:stretch>
        </p:blipFill>
        <p:spPr>
          <a:xfrm>
            <a:off x="492576" y="3413760"/>
            <a:ext cx="3416639" cy="1368625"/>
          </a:xfrm>
          <a:prstGeom prst="rect">
            <a:avLst/>
          </a:prstGeom>
        </p:spPr>
      </p:pic>
      <p:pic>
        <p:nvPicPr>
          <p:cNvPr id="9" name="Picture 8">
            <a:extLst>
              <a:ext uri="{FF2B5EF4-FFF2-40B4-BE49-F238E27FC236}">
                <a16:creationId xmlns:a16="http://schemas.microsoft.com/office/drawing/2014/main" id="{67EE46FE-9BFA-F559-BF0D-E882F3236C77}"/>
              </a:ext>
            </a:extLst>
          </p:cNvPr>
          <p:cNvPicPr>
            <a:picLocks noChangeAspect="1"/>
          </p:cNvPicPr>
          <p:nvPr/>
        </p:nvPicPr>
        <p:blipFill>
          <a:blip r:embed="rId5"/>
          <a:stretch>
            <a:fillRect/>
          </a:stretch>
        </p:blipFill>
        <p:spPr>
          <a:xfrm>
            <a:off x="1218743" y="4718119"/>
            <a:ext cx="10546994"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B94A85C-29CD-476B-02B9-261039A030A7}"/>
              </a:ext>
            </a:extLst>
          </p:cNvPr>
          <p:cNvSpPr txBox="1"/>
          <p:nvPr/>
        </p:nvSpPr>
        <p:spPr>
          <a:xfrm>
            <a:off x="592328" y="1597307"/>
            <a:ext cx="11210544"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Đọc đúng, rõ ràng câu chuyện Kh</a:t>
            </a:r>
            <a:r>
              <a:rPr lang="en-US" sz="3200" dirty="0">
                <a:solidFill>
                  <a:prstClr val="black"/>
                </a:solidFill>
                <a:latin typeface="Cambria" panose="02040503050406030204" pitchFamily="18" charset="0"/>
                <a:ea typeface="Cambria" panose="02040503050406030204" pitchFamily="18" charset="0"/>
              </a:rPr>
              <a:t>ổ</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luyện thành tài, biết phân biệt lời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dẫn chuyện với lời nhân vật, có ngữ điệu phù hợp với lời mỗi nhân vật; bi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ế</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 ngắt, nghỉ hơi hợp lí.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Đọc hiểu: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biết được những tình tiết chính trong câu chuyện,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hiểu</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được ý nghĩa của câu chuyện: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người muốn thành công, c</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ầ</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 sự kh</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ổ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luyện. </a:t>
            </a: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Hiểu điều tác giả muốn gửi gắm qua văn bản: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muốn đạt được mơ ước hay mục đích thì mỗi con người đều cần sự chăm chỉ và cố gắng.</a:t>
            </a:r>
          </a:p>
        </p:txBody>
      </p:sp>
      <p:pic>
        <p:nvPicPr>
          <p:cNvPr id="2" name="Picture 1">
            <a:extLst>
              <a:ext uri="{FF2B5EF4-FFF2-40B4-BE49-F238E27FC236}">
                <a16:creationId xmlns:a16="http://schemas.microsoft.com/office/drawing/2014/main" id="{4258C292-BCAA-96B7-5D3B-056192651C00}"/>
              </a:ext>
            </a:extLst>
          </p:cNvPr>
          <p:cNvPicPr>
            <a:picLocks noChangeAspect="1"/>
          </p:cNvPicPr>
          <p:nvPr/>
        </p:nvPicPr>
        <p:blipFill>
          <a:blip r:embed="rId2"/>
          <a:stretch>
            <a:fillRect/>
          </a:stretch>
        </p:blipFill>
        <p:spPr>
          <a:xfrm>
            <a:off x="3044677" y="371805"/>
            <a:ext cx="6346486" cy="1176630"/>
          </a:xfrm>
          <a:prstGeom prst="rect">
            <a:avLst/>
          </a:prstGeom>
        </p:spPr>
      </p:pic>
    </p:spTree>
    <p:extLst>
      <p:ext uri="{BB962C8B-B14F-4D97-AF65-F5344CB8AC3E}">
        <p14:creationId xmlns:p14="http://schemas.microsoft.com/office/powerpoint/2010/main" val="369507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8DCFE4AC-4F71-D131-8102-369E92F67A5B}"/>
              </a:ext>
            </a:extLst>
          </p:cNvPr>
          <p:cNvPicPr>
            <a:picLocks noChangeAspect="1"/>
          </p:cNvPicPr>
          <p:nvPr/>
        </p:nvPicPr>
        <p:blipFill>
          <a:blip r:embed="rId3"/>
          <a:stretch>
            <a:fillRect/>
          </a:stretch>
        </p:blipFill>
        <p:spPr>
          <a:xfrm>
            <a:off x="5312451" y="2622167"/>
            <a:ext cx="4919898" cy="2975106"/>
          </a:xfrm>
          <a:prstGeom prst="rect">
            <a:avLst/>
          </a:prstGeom>
        </p:spPr>
      </p:pic>
    </p:spTree>
    <p:extLst>
      <p:ext uri="{BB962C8B-B14F-4D97-AF65-F5344CB8AC3E}">
        <p14:creationId xmlns:p14="http://schemas.microsoft.com/office/powerpoint/2010/main" val="11216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0B94A85C-29CD-476B-02B9-261039A030A7}"/>
              </a:ext>
            </a:extLst>
          </p:cNvPr>
          <p:cNvSpPr txBox="1"/>
          <p:nvPr/>
        </p:nvSpPr>
        <p:spPr>
          <a:xfrm>
            <a:off x="416560" y="1099467"/>
            <a:ext cx="11409680" cy="5632311"/>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Lê-ô-nác-đô đa Vin-xi có niềm đam mê hội hoạ từ nhỏ. Năm 14 tuổi, ông được cha đưa đến gặp danh hoạ Vê-rô-ki-ô để học vẽ.</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Buổi học đầu tiên, thầy giáo đưa một quả trứng gà và bảo Lê-ô-nác-đô vẽ. Cậu bé rất vui, vì vẽ trứng là việc quá dễ dàng. Cậu cầm bút và cẩn thận về từng nét, từng nét. Ngày hôm sau, thầy giáo lại đưa quả trứng gà và bảo Lê-ô-nác-đô vẽ tiếp. Rồi mấy ngày sau cũng vậy. Cậu bé có chút không vui, nghĩ: “Trứng gà có gì hay ho đâu mà thấy bắt vẽ mãi như thế?”. Dần dần, cậu cảm thấy chán nản với yêu cầu của thầy giáo, cho rằng thầy coi thường năng lực của mình.</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Một hôm, cậu mạnh dạn hỏi thầy: “Tại sao thầy luôn bắt em vẽ trứng thế ạ?”. Thầy giáo nói: “Em đừng nghĩ vẽ trứng gà là đơn giản và dễ dàng. Trong một nghìn quả trứng, không thể tìm ra hai quả hoàn toàn giống nhau. Cho dù là cùng một quả trứng, nhưng nếu em nhìn nó từ những góc độ khác nhau thì cũng sẽ thấy những hình dạng khác nhau. Hơn nữa, ánh sáng cũng là yếu tố ảnh hưởng đến hình dạng của vật. Muốn thể hiện chính xác quả trứng trên giấy, không thể bỏ qua sự khổ luyện.”.</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Ngừng một lát, thầy nói tiếp: “Trong quá trình vẽ, em chú ý đến những điều gì? Thầy muốn luyện tầm nhìn cho em, đây là bước đi đầu tiên dẫn đến thành công của hội hoạ. Chỉ có vẽ tốt quả trứng gà đơn giản này, mới có thể vẽ được những sự vật phức tạp.”.</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Nghe những lời nói đó, Lê-ô-nác-đô bỗng hiểu ra mọi điều và cảm nhận được sự khổ công của thầy.</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Từ đó về sau, Lê-ô-nác-đô luôn nhớ lời th</a:t>
            </a:r>
            <a:r>
              <a:rPr lang="en-US" dirty="0" err="1">
                <a:latin typeface="Cambria" panose="02040503050406030204" pitchFamily="18" charset="0"/>
                <a:ea typeface="Cambria" panose="02040503050406030204" pitchFamily="18" charset="0"/>
              </a:rPr>
              <a:t>ầy</a:t>
            </a:r>
            <a:r>
              <a:rPr lang="vi-VN" dirty="0">
                <a:latin typeface="Cambria" panose="02040503050406030204" pitchFamily="18" charset="0"/>
                <a:ea typeface="Cambria" panose="02040503050406030204" pitchFamily="18" charset="0"/>
              </a:rPr>
              <a:t>, khổ luyện vẽ tranh. Một năm... hai năm..., trình độ vẽ tranh của Lê-ô-nác-đô ngày càng được nâng cao, cuối cùng đã xuất sắc hơn thầy của mình. Lê-ô-nác-đô đa Vin-xi trở thành hoạ sĩ Ý nổi tiếng thế giới.</a:t>
            </a:r>
          </a:p>
          <a:p>
            <a:pPr algn="r"/>
            <a:r>
              <a:rPr lang="vi-VN" dirty="0">
                <a:latin typeface="Cambria" panose="02040503050406030204" pitchFamily="18" charset="0"/>
                <a:ea typeface="Cambria" panose="02040503050406030204" pitchFamily="18" charset="0"/>
              </a:rPr>
              <a:t>(Theo </a:t>
            </a:r>
            <a:r>
              <a:rPr lang="vi-VN" i="1" dirty="0">
                <a:latin typeface="Cambria" panose="02040503050406030204" pitchFamily="18" charset="0"/>
                <a:ea typeface="Cambria" panose="02040503050406030204" pitchFamily="18" charset="0"/>
              </a:rPr>
              <a:t>101 câu chuyện học sinh cần đọc giúp các em trở thành nhà khoa học tương lai</a:t>
            </a:r>
            <a:r>
              <a:rPr lang="vi-VN"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41309143-FE7F-C983-22B1-24FFED3CF66D}"/>
              </a:ext>
            </a:extLst>
          </p:cNvPr>
          <p:cNvPicPr>
            <a:picLocks noChangeAspect="1"/>
          </p:cNvPicPr>
          <p:nvPr/>
        </p:nvPicPr>
        <p:blipFill>
          <a:blip r:embed="rId2"/>
          <a:stretch>
            <a:fillRect/>
          </a:stretch>
        </p:blipFill>
        <p:spPr>
          <a:xfrm>
            <a:off x="3809999" y="471239"/>
            <a:ext cx="3505657" cy="711263"/>
          </a:xfrm>
          <a:prstGeom prst="rect">
            <a:avLst/>
          </a:prstGeom>
        </p:spPr>
      </p:pic>
    </p:spTree>
    <p:extLst>
      <p:ext uri="{BB962C8B-B14F-4D97-AF65-F5344CB8AC3E}">
        <p14:creationId xmlns:p14="http://schemas.microsoft.com/office/powerpoint/2010/main" val="197878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1292</Words>
  <Application>Microsoft Office PowerPoint</Application>
  <PresentationFormat>Widescreen</PresentationFormat>
  <Paragraphs>65</Paragraphs>
  <Slides>34</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Calibri</vt:lpstr>
      <vt:lpstr>Arial</vt:lpstr>
      <vt:lpstr>Cambria</vt:lpstr>
      <vt:lpstr>#9Slide07 SVNDessert Menu Scrip</vt:lpstr>
      <vt:lpstr>Aptos</vt:lpstr>
      <vt:lpstr>iCiel Pony</vt:lpstr>
      <vt:lpstr>Aptos Display</vt:lpstr>
      <vt:lpstr>Times New Roman</vt:lpstr>
      <vt:lpstr>iCiel Nabila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29</cp:revision>
  <dcterms:created xsi:type="dcterms:W3CDTF">2024-08-14T12:29:50Z</dcterms:created>
  <dcterms:modified xsi:type="dcterms:W3CDTF">2024-10-12T07:23:44Z</dcterms:modified>
</cp:coreProperties>
</file>